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1" r:id="rId2"/>
    <p:sldId id="256" r:id="rId3"/>
    <p:sldId id="272" r:id="rId4"/>
    <p:sldId id="273" r:id="rId5"/>
    <p:sldId id="274" r:id="rId6"/>
    <p:sldId id="275" r:id="rId7"/>
    <p:sldId id="276" r:id="rId8"/>
    <p:sldId id="277" r:id="rId9"/>
    <p:sldId id="281" r:id="rId10"/>
    <p:sldId id="280" r:id="rId11"/>
    <p:sldId id="282" r:id="rId12"/>
    <p:sldId id="283" r:id="rId13"/>
    <p:sldId id="286" r:id="rId14"/>
    <p:sldId id="284" r:id="rId15"/>
    <p:sldId id="285" r:id="rId16"/>
    <p:sldId id="287" r:id="rId17"/>
    <p:sldId id="288" r:id="rId18"/>
    <p:sldId id="289" r:id="rId19"/>
    <p:sldId id="290" r:id="rId20"/>
    <p:sldId id="291" r:id="rId21"/>
    <p:sldId id="292" r:id="rId22"/>
    <p:sldId id="293" r:id="rId23"/>
    <p:sldId id="294" r:id="rId24"/>
    <p:sldId id="295" r:id="rId25"/>
    <p:sldId id="296" r:id="rId26"/>
    <p:sldId id="297" r:id="rId27"/>
    <p:sldId id="301" r:id="rId28"/>
    <p:sldId id="302" r:id="rId29"/>
    <p:sldId id="298" r:id="rId30"/>
    <p:sldId id="299" r:id="rId31"/>
    <p:sldId id="300" r:id="rId32"/>
    <p:sldId id="303" r:id="rId33"/>
    <p:sldId id="304" r:id="rId34"/>
    <p:sldId id="305" r:id="rId35"/>
    <p:sldId id="306" r:id="rId36"/>
    <p:sldId id="307" r:id="rId37"/>
    <p:sldId id="308" r:id="rId38"/>
    <p:sldId id="309" r:id="rId39"/>
    <p:sldId id="310" r:id="rId40"/>
    <p:sldId id="312" r:id="rId41"/>
    <p:sldId id="311" r:id="rId42"/>
    <p:sldId id="313" r:id="rId43"/>
    <p:sldId id="314" r:id="rId44"/>
    <p:sldId id="315" r:id="rId45"/>
    <p:sldId id="316" r:id="rId46"/>
    <p:sldId id="317" r:id="rId47"/>
    <p:sldId id="318" r:id="rId48"/>
    <p:sldId id="319" r:id="rId49"/>
    <p:sldId id="320" r:id="rId50"/>
    <p:sldId id="321" r:id="rId51"/>
    <p:sldId id="322" r:id="rId52"/>
    <p:sldId id="323" r:id="rId53"/>
    <p:sldId id="324"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512"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2BFC6-AC55-3D34-EE01-592310C103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5514D58-C514-4CA4-79E9-38869A2977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2DF8236-D525-1FFB-3529-C2B6E135375E}"/>
              </a:ext>
            </a:extLst>
          </p:cNvPr>
          <p:cNvSpPr>
            <a:spLocks noGrp="1"/>
          </p:cNvSpPr>
          <p:nvPr>
            <p:ph type="dt" sz="half" idx="10"/>
          </p:nvPr>
        </p:nvSpPr>
        <p:spPr/>
        <p:txBody>
          <a:bodyPr/>
          <a:lstStyle/>
          <a:p>
            <a:fld id="{95C69B55-375C-4493-92DF-13191C8B089A}" type="datetimeFigureOut">
              <a:rPr lang="en-IN" smtClean="0"/>
              <a:t>03-01-2024</a:t>
            </a:fld>
            <a:endParaRPr lang="en-IN"/>
          </a:p>
        </p:txBody>
      </p:sp>
      <p:sp>
        <p:nvSpPr>
          <p:cNvPr id="5" name="Footer Placeholder 4">
            <a:extLst>
              <a:ext uri="{FF2B5EF4-FFF2-40B4-BE49-F238E27FC236}">
                <a16:creationId xmlns:a16="http://schemas.microsoft.com/office/drawing/2014/main" id="{16CDE837-8B70-416A-076C-B170BB0CE29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F4DA966-31D4-FBF8-9BB3-5ED3BE63B5B2}"/>
              </a:ext>
            </a:extLst>
          </p:cNvPr>
          <p:cNvSpPr>
            <a:spLocks noGrp="1"/>
          </p:cNvSpPr>
          <p:nvPr>
            <p:ph type="sldNum" sz="quarter" idx="12"/>
          </p:nvPr>
        </p:nvSpPr>
        <p:spPr/>
        <p:txBody>
          <a:bodyPr/>
          <a:lstStyle/>
          <a:p>
            <a:fld id="{D08D3D98-03E1-4F6A-9045-AC9F0F761DB2}" type="slidenum">
              <a:rPr lang="en-IN" smtClean="0"/>
              <a:t>‹#›</a:t>
            </a:fld>
            <a:endParaRPr lang="en-IN"/>
          </a:p>
        </p:txBody>
      </p:sp>
    </p:spTree>
    <p:extLst>
      <p:ext uri="{BB962C8B-B14F-4D97-AF65-F5344CB8AC3E}">
        <p14:creationId xmlns:p14="http://schemas.microsoft.com/office/powerpoint/2010/main" val="1407138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80D57-947B-A33B-056C-201E9A4A10F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ACBDA51-2B50-A03C-8A44-A570056AD2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662BF98-DE69-4C6D-0F6D-8B18DB3C3D4A}"/>
              </a:ext>
            </a:extLst>
          </p:cNvPr>
          <p:cNvSpPr>
            <a:spLocks noGrp="1"/>
          </p:cNvSpPr>
          <p:nvPr>
            <p:ph type="dt" sz="half" idx="10"/>
          </p:nvPr>
        </p:nvSpPr>
        <p:spPr/>
        <p:txBody>
          <a:bodyPr/>
          <a:lstStyle/>
          <a:p>
            <a:fld id="{95C69B55-375C-4493-92DF-13191C8B089A}" type="datetimeFigureOut">
              <a:rPr lang="en-IN" smtClean="0"/>
              <a:t>03-01-2024</a:t>
            </a:fld>
            <a:endParaRPr lang="en-IN"/>
          </a:p>
        </p:txBody>
      </p:sp>
      <p:sp>
        <p:nvSpPr>
          <p:cNvPr id="5" name="Footer Placeholder 4">
            <a:extLst>
              <a:ext uri="{FF2B5EF4-FFF2-40B4-BE49-F238E27FC236}">
                <a16:creationId xmlns:a16="http://schemas.microsoft.com/office/drawing/2014/main" id="{3B4903DC-240A-B740-BDA7-55A37E7F970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A80D4FA-DD8A-CA52-8F7E-7DFA58AF4984}"/>
              </a:ext>
            </a:extLst>
          </p:cNvPr>
          <p:cNvSpPr>
            <a:spLocks noGrp="1"/>
          </p:cNvSpPr>
          <p:nvPr>
            <p:ph type="sldNum" sz="quarter" idx="12"/>
          </p:nvPr>
        </p:nvSpPr>
        <p:spPr/>
        <p:txBody>
          <a:bodyPr/>
          <a:lstStyle/>
          <a:p>
            <a:fld id="{D08D3D98-03E1-4F6A-9045-AC9F0F761DB2}" type="slidenum">
              <a:rPr lang="en-IN" smtClean="0"/>
              <a:t>‹#›</a:t>
            </a:fld>
            <a:endParaRPr lang="en-IN"/>
          </a:p>
        </p:txBody>
      </p:sp>
    </p:spTree>
    <p:extLst>
      <p:ext uri="{BB962C8B-B14F-4D97-AF65-F5344CB8AC3E}">
        <p14:creationId xmlns:p14="http://schemas.microsoft.com/office/powerpoint/2010/main" val="2813827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CB882C-3210-5363-C9BE-6B8D08E4DB3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0E70D03-86B1-C242-DAB4-5F3E20A904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472A0E-6C54-D66B-B9C9-4B4956E34BAB}"/>
              </a:ext>
            </a:extLst>
          </p:cNvPr>
          <p:cNvSpPr>
            <a:spLocks noGrp="1"/>
          </p:cNvSpPr>
          <p:nvPr>
            <p:ph type="dt" sz="half" idx="10"/>
          </p:nvPr>
        </p:nvSpPr>
        <p:spPr/>
        <p:txBody>
          <a:bodyPr/>
          <a:lstStyle/>
          <a:p>
            <a:fld id="{95C69B55-375C-4493-92DF-13191C8B089A}" type="datetimeFigureOut">
              <a:rPr lang="en-IN" smtClean="0"/>
              <a:t>03-01-2024</a:t>
            </a:fld>
            <a:endParaRPr lang="en-IN"/>
          </a:p>
        </p:txBody>
      </p:sp>
      <p:sp>
        <p:nvSpPr>
          <p:cNvPr id="5" name="Footer Placeholder 4">
            <a:extLst>
              <a:ext uri="{FF2B5EF4-FFF2-40B4-BE49-F238E27FC236}">
                <a16:creationId xmlns:a16="http://schemas.microsoft.com/office/drawing/2014/main" id="{D2A57C50-234A-6BFA-E31E-2308FAF52E7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E5BD967-ECD8-D977-5734-04E590CF6354}"/>
              </a:ext>
            </a:extLst>
          </p:cNvPr>
          <p:cNvSpPr>
            <a:spLocks noGrp="1"/>
          </p:cNvSpPr>
          <p:nvPr>
            <p:ph type="sldNum" sz="quarter" idx="12"/>
          </p:nvPr>
        </p:nvSpPr>
        <p:spPr/>
        <p:txBody>
          <a:bodyPr/>
          <a:lstStyle/>
          <a:p>
            <a:fld id="{D08D3D98-03E1-4F6A-9045-AC9F0F761DB2}" type="slidenum">
              <a:rPr lang="en-IN" smtClean="0"/>
              <a:t>‹#›</a:t>
            </a:fld>
            <a:endParaRPr lang="en-IN"/>
          </a:p>
        </p:txBody>
      </p:sp>
    </p:spTree>
    <p:extLst>
      <p:ext uri="{BB962C8B-B14F-4D97-AF65-F5344CB8AC3E}">
        <p14:creationId xmlns:p14="http://schemas.microsoft.com/office/powerpoint/2010/main" val="41640310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6595B-50CC-084A-E062-D05A705EB27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0348CBC-6696-2655-D406-6F3A5B8D68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5FFDC93-5069-5E75-1356-77DCDAB64882}"/>
              </a:ext>
            </a:extLst>
          </p:cNvPr>
          <p:cNvSpPr>
            <a:spLocks noGrp="1"/>
          </p:cNvSpPr>
          <p:nvPr>
            <p:ph type="dt" sz="half" idx="10"/>
          </p:nvPr>
        </p:nvSpPr>
        <p:spPr/>
        <p:txBody>
          <a:bodyPr/>
          <a:lstStyle/>
          <a:p>
            <a:fld id="{95C69B55-375C-4493-92DF-13191C8B089A}" type="datetimeFigureOut">
              <a:rPr lang="en-IN" smtClean="0"/>
              <a:t>03-01-2024</a:t>
            </a:fld>
            <a:endParaRPr lang="en-IN"/>
          </a:p>
        </p:txBody>
      </p:sp>
      <p:sp>
        <p:nvSpPr>
          <p:cNvPr id="5" name="Footer Placeholder 4">
            <a:extLst>
              <a:ext uri="{FF2B5EF4-FFF2-40B4-BE49-F238E27FC236}">
                <a16:creationId xmlns:a16="http://schemas.microsoft.com/office/drawing/2014/main" id="{FDBC8094-6C9D-8758-9EA5-870170EFF0B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C39C899-40FD-6646-1D80-852B8E1DCF8D}"/>
              </a:ext>
            </a:extLst>
          </p:cNvPr>
          <p:cNvSpPr>
            <a:spLocks noGrp="1"/>
          </p:cNvSpPr>
          <p:nvPr>
            <p:ph type="sldNum" sz="quarter" idx="12"/>
          </p:nvPr>
        </p:nvSpPr>
        <p:spPr/>
        <p:txBody>
          <a:bodyPr/>
          <a:lstStyle/>
          <a:p>
            <a:fld id="{D08D3D98-03E1-4F6A-9045-AC9F0F761DB2}" type="slidenum">
              <a:rPr lang="en-IN" smtClean="0"/>
              <a:t>‹#›</a:t>
            </a:fld>
            <a:endParaRPr lang="en-IN"/>
          </a:p>
        </p:txBody>
      </p:sp>
    </p:spTree>
    <p:extLst>
      <p:ext uri="{BB962C8B-B14F-4D97-AF65-F5344CB8AC3E}">
        <p14:creationId xmlns:p14="http://schemas.microsoft.com/office/powerpoint/2010/main" val="1871767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ED5B1-0BD0-E708-0C73-7453207420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DED5395-79FD-0A28-CD6C-13B2084383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965A22-2822-C0CE-C101-38DE69E8B82E}"/>
              </a:ext>
            </a:extLst>
          </p:cNvPr>
          <p:cNvSpPr>
            <a:spLocks noGrp="1"/>
          </p:cNvSpPr>
          <p:nvPr>
            <p:ph type="dt" sz="half" idx="10"/>
          </p:nvPr>
        </p:nvSpPr>
        <p:spPr/>
        <p:txBody>
          <a:bodyPr/>
          <a:lstStyle/>
          <a:p>
            <a:fld id="{95C69B55-375C-4493-92DF-13191C8B089A}" type="datetimeFigureOut">
              <a:rPr lang="en-IN" smtClean="0"/>
              <a:t>03-01-2024</a:t>
            </a:fld>
            <a:endParaRPr lang="en-IN"/>
          </a:p>
        </p:txBody>
      </p:sp>
      <p:sp>
        <p:nvSpPr>
          <p:cNvPr id="5" name="Footer Placeholder 4">
            <a:extLst>
              <a:ext uri="{FF2B5EF4-FFF2-40B4-BE49-F238E27FC236}">
                <a16:creationId xmlns:a16="http://schemas.microsoft.com/office/drawing/2014/main" id="{2F1D7195-5562-2CF0-D5BA-1988F097F8B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4746BF-1D2F-22C4-0863-DF1429F3527D}"/>
              </a:ext>
            </a:extLst>
          </p:cNvPr>
          <p:cNvSpPr>
            <a:spLocks noGrp="1"/>
          </p:cNvSpPr>
          <p:nvPr>
            <p:ph type="sldNum" sz="quarter" idx="12"/>
          </p:nvPr>
        </p:nvSpPr>
        <p:spPr/>
        <p:txBody>
          <a:bodyPr/>
          <a:lstStyle/>
          <a:p>
            <a:fld id="{D08D3D98-03E1-4F6A-9045-AC9F0F761DB2}" type="slidenum">
              <a:rPr lang="en-IN" smtClean="0"/>
              <a:t>‹#›</a:t>
            </a:fld>
            <a:endParaRPr lang="en-IN"/>
          </a:p>
        </p:txBody>
      </p:sp>
    </p:spTree>
    <p:extLst>
      <p:ext uri="{BB962C8B-B14F-4D97-AF65-F5344CB8AC3E}">
        <p14:creationId xmlns:p14="http://schemas.microsoft.com/office/powerpoint/2010/main" val="1721166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3F3CE-269E-C103-D1AF-85A6804E00C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030CE54-5312-18B9-17F7-AA6BB7AAA9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F19E919-82CC-F075-F01F-33ADFEDBB6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4142CC8-26B1-BD53-3921-B0D6C309C2A0}"/>
              </a:ext>
            </a:extLst>
          </p:cNvPr>
          <p:cNvSpPr>
            <a:spLocks noGrp="1"/>
          </p:cNvSpPr>
          <p:nvPr>
            <p:ph type="dt" sz="half" idx="10"/>
          </p:nvPr>
        </p:nvSpPr>
        <p:spPr/>
        <p:txBody>
          <a:bodyPr/>
          <a:lstStyle/>
          <a:p>
            <a:fld id="{95C69B55-375C-4493-92DF-13191C8B089A}" type="datetimeFigureOut">
              <a:rPr lang="en-IN" smtClean="0"/>
              <a:t>03-01-2024</a:t>
            </a:fld>
            <a:endParaRPr lang="en-IN"/>
          </a:p>
        </p:txBody>
      </p:sp>
      <p:sp>
        <p:nvSpPr>
          <p:cNvPr id="6" name="Footer Placeholder 5">
            <a:extLst>
              <a:ext uri="{FF2B5EF4-FFF2-40B4-BE49-F238E27FC236}">
                <a16:creationId xmlns:a16="http://schemas.microsoft.com/office/drawing/2014/main" id="{2D9C4336-679C-504B-B6C4-3CDDA707375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5D1C436-71CC-38AA-40E9-0ED665AD13EB}"/>
              </a:ext>
            </a:extLst>
          </p:cNvPr>
          <p:cNvSpPr>
            <a:spLocks noGrp="1"/>
          </p:cNvSpPr>
          <p:nvPr>
            <p:ph type="sldNum" sz="quarter" idx="12"/>
          </p:nvPr>
        </p:nvSpPr>
        <p:spPr/>
        <p:txBody>
          <a:bodyPr/>
          <a:lstStyle/>
          <a:p>
            <a:fld id="{D08D3D98-03E1-4F6A-9045-AC9F0F761DB2}" type="slidenum">
              <a:rPr lang="en-IN" smtClean="0"/>
              <a:t>‹#›</a:t>
            </a:fld>
            <a:endParaRPr lang="en-IN"/>
          </a:p>
        </p:txBody>
      </p:sp>
    </p:spTree>
    <p:extLst>
      <p:ext uri="{BB962C8B-B14F-4D97-AF65-F5344CB8AC3E}">
        <p14:creationId xmlns:p14="http://schemas.microsoft.com/office/powerpoint/2010/main" val="3744185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BEC5F-8932-5F7C-4F6E-C25822BD706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42C71BC-B583-F3FE-0AEA-566D73AFDA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DB0E2A-CFE8-2B36-0256-9DB5B8CA25E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2486FF1-71D9-85B8-F78E-A44A96C7C4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4B3F7D-136B-764F-41ED-1EC1C5171D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FCC48C7-C51A-A539-BA11-CB42E99BC01D}"/>
              </a:ext>
            </a:extLst>
          </p:cNvPr>
          <p:cNvSpPr>
            <a:spLocks noGrp="1"/>
          </p:cNvSpPr>
          <p:nvPr>
            <p:ph type="dt" sz="half" idx="10"/>
          </p:nvPr>
        </p:nvSpPr>
        <p:spPr/>
        <p:txBody>
          <a:bodyPr/>
          <a:lstStyle/>
          <a:p>
            <a:fld id="{95C69B55-375C-4493-92DF-13191C8B089A}" type="datetimeFigureOut">
              <a:rPr lang="en-IN" smtClean="0"/>
              <a:t>03-01-2024</a:t>
            </a:fld>
            <a:endParaRPr lang="en-IN"/>
          </a:p>
        </p:txBody>
      </p:sp>
      <p:sp>
        <p:nvSpPr>
          <p:cNvPr id="8" name="Footer Placeholder 7">
            <a:extLst>
              <a:ext uri="{FF2B5EF4-FFF2-40B4-BE49-F238E27FC236}">
                <a16:creationId xmlns:a16="http://schemas.microsoft.com/office/drawing/2014/main" id="{F9A45C07-CC13-C9A0-9B35-B8F043FFC36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5A8223D-9CDF-A94B-BECD-9840F12165DE}"/>
              </a:ext>
            </a:extLst>
          </p:cNvPr>
          <p:cNvSpPr>
            <a:spLocks noGrp="1"/>
          </p:cNvSpPr>
          <p:nvPr>
            <p:ph type="sldNum" sz="quarter" idx="12"/>
          </p:nvPr>
        </p:nvSpPr>
        <p:spPr/>
        <p:txBody>
          <a:bodyPr/>
          <a:lstStyle/>
          <a:p>
            <a:fld id="{D08D3D98-03E1-4F6A-9045-AC9F0F761DB2}" type="slidenum">
              <a:rPr lang="en-IN" smtClean="0"/>
              <a:t>‹#›</a:t>
            </a:fld>
            <a:endParaRPr lang="en-IN"/>
          </a:p>
        </p:txBody>
      </p:sp>
    </p:spTree>
    <p:extLst>
      <p:ext uri="{BB962C8B-B14F-4D97-AF65-F5344CB8AC3E}">
        <p14:creationId xmlns:p14="http://schemas.microsoft.com/office/powerpoint/2010/main" val="406570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E3F6D-19AC-E08B-2717-EA4D661ABFC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E8CF41F-92A9-9F4A-F114-FE0F6611E870}"/>
              </a:ext>
            </a:extLst>
          </p:cNvPr>
          <p:cNvSpPr>
            <a:spLocks noGrp="1"/>
          </p:cNvSpPr>
          <p:nvPr>
            <p:ph type="dt" sz="half" idx="10"/>
          </p:nvPr>
        </p:nvSpPr>
        <p:spPr/>
        <p:txBody>
          <a:bodyPr/>
          <a:lstStyle/>
          <a:p>
            <a:fld id="{95C69B55-375C-4493-92DF-13191C8B089A}" type="datetimeFigureOut">
              <a:rPr lang="en-IN" smtClean="0"/>
              <a:t>03-01-2024</a:t>
            </a:fld>
            <a:endParaRPr lang="en-IN"/>
          </a:p>
        </p:txBody>
      </p:sp>
      <p:sp>
        <p:nvSpPr>
          <p:cNvPr id="4" name="Footer Placeholder 3">
            <a:extLst>
              <a:ext uri="{FF2B5EF4-FFF2-40B4-BE49-F238E27FC236}">
                <a16:creationId xmlns:a16="http://schemas.microsoft.com/office/drawing/2014/main" id="{9A7041A4-1614-441C-216D-6CA91D367BD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551DA56-74B0-19E9-5AF4-5CE722E3A856}"/>
              </a:ext>
            </a:extLst>
          </p:cNvPr>
          <p:cNvSpPr>
            <a:spLocks noGrp="1"/>
          </p:cNvSpPr>
          <p:nvPr>
            <p:ph type="sldNum" sz="quarter" idx="12"/>
          </p:nvPr>
        </p:nvSpPr>
        <p:spPr/>
        <p:txBody>
          <a:bodyPr/>
          <a:lstStyle/>
          <a:p>
            <a:fld id="{D08D3D98-03E1-4F6A-9045-AC9F0F761DB2}" type="slidenum">
              <a:rPr lang="en-IN" smtClean="0"/>
              <a:t>‹#›</a:t>
            </a:fld>
            <a:endParaRPr lang="en-IN"/>
          </a:p>
        </p:txBody>
      </p:sp>
    </p:spTree>
    <p:extLst>
      <p:ext uri="{BB962C8B-B14F-4D97-AF65-F5344CB8AC3E}">
        <p14:creationId xmlns:p14="http://schemas.microsoft.com/office/powerpoint/2010/main" val="1586713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F12C24-DAED-54C1-1D0D-477EC5AC3ACB}"/>
              </a:ext>
            </a:extLst>
          </p:cNvPr>
          <p:cNvSpPr>
            <a:spLocks noGrp="1"/>
          </p:cNvSpPr>
          <p:nvPr>
            <p:ph type="dt" sz="half" idx="10"/>
          </p:nvPr>
        </p:nvSpPr>
        <p:spPr/>
        <p:txBody>
          <a:bodyPr/>
          <a:lstStyle/>
          <a:p>
            <a:fld id="{95C69B55-375C-4493-92DF-13191C8B089A}" type="datetimeFigureOut">
              <a:rPr lang="en-IN" smtClean="0"/>
              <a:t>03-01-2024</a:t>
            </a:fld>
            <a:endParaRPr lang="en-IN"/>
          </a:p>
        </p:txBody>
      </p:sp>
      <p:sp>
        <p:nvSpPr>
          <p:cNvPr id="3" name="Footer Placeholder 2">
            <a:extLst>
              <a:ext uri="{FF2B5EF4-FFF2-40B4-BE49-F238E27FC236}">
                <a16:creationId xmlns:a16="http://schemas.microsoft.com/office/drawing/2014/main" id="{B71D2B1B-C4F8-A985-D184-EC4E9AA6433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95EE3E8-9005-87BD-9426-A6B38DAAE4DF}"/>
              </a:ext>
            </a:extLst>
          </p:cNvPr>
          <p:cNvSpPr>
            <a:spLocks noGrp="1"/>
          </p:cNvSpPr>
          <p:nvPr>
            <p:ph type="sldNum" sz="quarter" idx="12"/>
          </p:nvPr>
        </p:nvSpPr>
        <p:spPr/>
        <p:txBody>
          <a:bodyPr/>
          <a:lstStyle/>
          <a:p>
            <a:fld id="{D08D3D98-03E1-4F6A-9045-AC9F0F761DB2}" type="slidenum">
              <a:rPr lang="en-IN" smtClean="0"/>
              <a:t>‹#›</a:t>
            </a:fld>
            <a:endParaRPr lang="en-IN"/>
          </a:p>
        </p:txBody>
      </p:sp>
    </p:spTree>
    <p:extLst>
      <p:ext uri="{BB962C8B-B14F-4D97-AF65-F5344CB8AC3E}">
        <p14:creationId xmlns:p14="http://schemas.microsoft.com/office/powerpoint/2010/main" val="3951078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D5201-34DB-6991-BC36-B318017F95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9F27F19-43D9-22A1-00B3-C34A2585E0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2AE2598-0D7D-43C9-FFE4-30C13B557E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FA329B-0FCA-8B49-3E98-04AC97CA9B78}"/>
              </a:ext>
            </a:extLst>
          </p:cNvPr>
          <p:cNvSpPr>
            <a:spLocks noGrp="1"/>
          </p:cNvSpPr>
          <p:nvPr>
            <p:ph type="dt" sz="half" idx="10"/>
          </p:nvPr>
        </p:nvSpPr>
        <p:spPr/>
        <p:txBody>
          <a:bodyPr/>
          <a:lstStyle/>
          <a:p>
            <a:fld id="{95C69B55-375C-4493-92DF-13191C8B089A}" type="datetimeFigureOut">
              <a:rPr lang="en-IN" smtClean="0"/>
              <a:t>03-01-2024</a:t>
            </a:fld>
            <a:endParaRPr lang="en-IN"/>
          </a:p>
        </p:txBody>
      </p:sp>
      <p:sp>
        <p:nvSpPr>
          <p:cNvPr id="6" name="Footer Placeholder 5">
            <a:extLst>
              <a:ext uri="{FF2B5EF4-FFF2-40B4-BE49-F238E27FC236}">
                <a16:creationId xmlns:a16="http://schemas.microsoft.com/office/drawing/2014/main" id="{243EF48F-9FC7-8684-D388-235EEE3A44F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3FAE234-8ADA-4EE2-9724-3374520DA47B}"/>
              </a:ext>
            </a:extLst>
          </p:cNvPr>
          <p:cNvSpPr>
            <a:spLocks noGrp="1"/>
          </p:cNvSpPr>
          <p:nvPr>
            <p:ph type="sldNum" sz="quarter" idx="12"/>
          </p:nvPr>
        </p:nvSpPr>
        <p:spPr/>
        <p:txBody>
          <a:bodyPr/>
          <a:lstStyle/>
          <a:p>
            <a:fld id="{D08D3D98-03E1-4F6A-9045-AC9F0F761DB2}" type="slidenum">
              <a:rPr lang="en-IN" smtClean="0"/>
              <a:t>‹#›</a:t>
            </a:fld>
            <a:endParaRPr lang="en-IN"/>
          </a:p>
        </p:txBody>
      </p:sp>
    </p:spTree>
    <p:extLst>
      <p:ext uri="{BB962C8B-B14F-4D97-AF65-F5344CB8AC3E}">
        <p14:creationId xmlns:p14="http://schemas.microsoft.com/office/powerpoint/2010/main" val="4089106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7AE49-B07F-C8F7-CD97-13FF29357B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B074CB5-1178-2478-9081-8D6FE09848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0CC4A30-BE57-B20F-62FF-CF99893A57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061850-88D6-434B-998B-CC8E5FA8F9F4}"/>
              </a:ext>
            </a:extLst>
          </p:cNvPr>
          <p:cNvSpPr>
            <a:spLocks noGrp="1"/>
          </p:cNvSpPr>
          <p:nvPr>
            <p:ph type="dt" sz="half" idx="10"/>
          </p:nvPr>
        </p:nvSpPr>
        <p:spPr/>
        <p:txBody>
          <a:bodyPr/>
          <a:lstStyle/>
          <a:p>
            <a:fld id="{95C69B55-375C-4493-92DF-13191C8B089A}" type="datetimeFigureOut">
              <a:rPr lang="en-IN" smtClean="0"/>
              <a:t>03-01-2024</a:t>
            </a:fld>
            <a:endParaRPr lang="en-IN"/>
          </a:p>
        </p:txBody>
      </p:sp>
      <p:sp>
        <p:nvSpPr>
          <p:cNvPr id="6" name="Footer Placeholder 5">
            <a:extLst>
              <a:ext uri="{FF2B5EF4-FFF2-40B4-BE49-F238E27FC236}">
                <a16:creationId xmlns:a16="http://schemas.microsoft.com/office/drawing/2014/main" id="{F8473DD3-70A1-C0BA-D933-D7045E1BE4F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95FAF47-AD1D-AEC1-6757-E43BC999524B}"/>
              </a:ext>
            </a:extLst>
          </p:cNvPr>
          <p:cNvSpPr>
            <a:spLocks noGrp="1"/>
          </p:cNvSpPr>
          <p:nvPr>
            <p:ph type="sldNum" sz="quarter" idx="12"/>
          </p:nvPr>
        </p:nvSpPr>
        <p:spPr/>
        <p:txBody>
          <a:bodyPr/>
          <a:lstStyle/>
          <a:p>
            <a:fld id="{D08D3D98-03E1-4F6A-9045-AC9F0F761DB2}" type="slidenum">
              <a:rPr lang="en-IN" smtClean="0"/>
              <a:t>‹#›</a:t>
            </a:fld>
            <a:endParaRPr lang="en-IN"/>
          </a:p>
        </p:txBody>
      </p:sp>
    </p:spTree>
    <p:extLst>
      <p:ext uri="{BB962C8B-B14F-4D97-AF65-F5344CB8AC3E}">
        <p14:creationId xmlns:p14="http://schemas.microsoft.com/office/powerpoint/2010/main" val="1939607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95866B-663C-333C-E296-F9E0115389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2470294-B56A-FFEF-CEC4-39F46010C9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407AF7F-BD70-6471-83C7-38FC2AE3AF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C69B55-375C-4493-92DF-13191C8B089A}" type="datetimeFigureOut">
              <a:rPr lang="en-IN" smtClean="0"/>
              <a:t>03-01-2024</a:t>
            </a:fld>
            <a:endParaRPr lang="en-IN"/>
          </a:p>
        </p:txBody>
      </p:sp>
      <p:sp>
        <p:nvSpPr>
          <p:cNvPr id="5" name="Footer Placeholder 4">
            <a:extLst>
              <a:ext uri="{FF2B5EF4-FFF2-40B4-BE49-F238E27FC236}">
                <a16:creationId xmlns:a16="http://schemas.microsoft.com/office/drawing/2014/main" id="{2F610775-CDF1-3A63-FC42-FC13E38DC1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EBE0875-DFB5-26DA-CA4C-1112899C69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8D3D98-03E1-4F6A-9045-AC9F0F761DB2}" type="slidenum">
              <a:rPr lang="en-IN" smtClean="0"/>
              <a:t>‹#›</a:t>
            </a:fld>
            <a:endParaRPr lang="en-IN"/>
          </a:p>
        </p:txBody>
      </p:sp>
    </p:spTree>
    <p:extLst>
      <p:ext uri="{BB962C8B-B14F-4D97-AF65-F5344CB8AC3E}">
        <p14:creationId xmlns:p14="http://schemas.microsoft.com/office/powerpoint/2010/main" val="346743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www.geeksforgeeks.org/memoization-1d-2d-and-3d/" TargetMode="External"/><Relationship Id="rId13" Type="http://schemas.openxmlformats.org/officeDocument/2006/relationships/hyperlink" Target="https://www.geeksforgeeks.org/randomized-algorithms/" TargetMode="External"/><Relationship Id="rId3" Type="http://schemas.openxmlformats.org/officeDocument/2006/relationships/hyperlink" Target="https://www.geeksforgeeks.org/dijkstras-shortest-path-algorithm-greedy-algo-7/" TargetMode="External"/><Relationship Id="rId7" Type="http://schemas.openxmlformats.org/officeDocument/2006/relationships/hyperlink" Target="https://www.geeksforgeeks.org/dynamic-programming/" TargetMode="External"/><Relationship Id="rId12" Type="http://schemas.openxmlformats.org/officeDocument/2006/relationships/hyperlink" Target="https://www.geeksforgeeks.org/floyd-warshall-algorithm-dp-16/" TargetMode="External"/><Relationship Id="rId2" Type="http://schemas.openxmlformats.org/officeDocument/2006/relationships/hyperlink" Target="http://www.geeksforgeeks.org/greedy-algorithms/" TargetMode="External"/><Relationship Id="rId1" Type="http://schemas.openxmlformats.org/officeDocument/2006/relationships/slideLayout" Target="../slideLayouts/slideLayout6.xml"/><Relationship Id="rId6" Type="http://schemas.openxmlformats.org/officeDocument/2006/relationships/hyperlink" Target="https://www.geeksforgeeks.org/huffman-coding-greedy-algo-3/" TargetMode="External"/><Relationship Id="rId11" Type="http://schemas.openxmlformats.org/officeDocument/2006/relationships/hyperlink" Target="https://www.geeksforgeeks.org/weighted-job-scheduling/" TargetMode="External"/><Relationship Id="rId5" Type="http://schemas.openxmlformats.org/officeDocument/2006/relationships/hyperlink" Target="https://www.geeksforgeeks.org/kruskals-minimum-spanning-tree-algorithm-greedy-algo-2/" TargetMode="External"/><Relationship Id="rId10" Type="http://schemas.openxmlformats.org/officeDocument/2006/relationships/hyperlink" Target="https://www.geeksforgeeks.org/0-1-knapsack-problem-dp-10/" TargetMode="External"/><Relationship Id="rId4" Type="http://schemas.openxmlformats.org/officeDocument/2006/relationships/hyperlink" Target="https://www.geeksforgeeks.org/prims-minimum-spanning-tree-mst-greedy-algo-5/" TargetMode="External"/><Relationship Id="rId9" Type="http://schemas.openxmlformats.org/officeDocument/2006/relationships/hyperlink" Target="https://www.geeksforgeeks.org/overlapping-subproblems-property-in-dynamic-programming-dp-1/"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geeksforgeeks.org/fundamentals-of-algorithms/" TargetMode="Externa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arxiv.org/abs/1301.3781" TargetMode="Externa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hyperlink" Target="https://arxiv.org/abs/1301.3781" TargetMode="Externa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arxiv.org/abs/1706.03762" TargetMode="Externa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hyperlink" Target="https://en.wikipedia.org/wiki/Dot_product" TargetMode="Externa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hyperlink" Target="https://www.geeksforgeeks.org/backtracking-algorithms/" TargetMode="External"/><Relationship Id="rId3" Type="http://schemas.openxmlformats.org/officeDocument/2006/relationships/hyperlink" Target="https://www.geeksforgeeks.org/recursion/" TargetMode="External"/><Relationship Id="rId7" Type="http://schemas.openxmlformats.org/officeDocument/2006/relationships/hyperlink" Target="https://www.geeksforgeeks.org/depth-first-search-or-dfs-for-a-graph/" TargetMode="External"/><Relationship Id="rId12" Type="http://schemas.openxmlformats.org/officeDocument/2006/relationships/hyperlink" Target="https://www.geeksforgeeks.org/rat-in-a-maze-backtracking-2/" TargetMode="External"/><Relationship Id="rId2" Type="http://schemas.openxmlformats.org/officeDocument/2006/relationships/hyperlink" Target="https://www.geeksforgeeks.org/brute-force-approach-and-its-pros-and-cons/" TargetMode="External"/><Relationship Id="rId1" Type="http://schemas.openxmlformats.org/officeDocument/2006/relationships/slideLayout" Target="../slideLayouts/slideLayout6.xml"/><Relationship Id="rId6" Type="http://schemas.openxmlformats.org/officeDocument/2006/relationships/hyperlink" Target="https://www.geeksforgeeks.org/c-program-for-tower-of-hanoi/" TargetMode="External"/><Relationship Id="rId11" Type="http://schemas.openxmlformats.org/officeDocument/2006/relationships/hyperlink" Target="https://www.geeksforgeeks.org/n-queen-problem-backtracking-3/" TargetMode="External"/><Relationship Id="rId5" Type="http://schemas.openxmlformats.org/officeDocument/2006/relationships/hyperlink" Target="https://www.geeksforgeeks.org/program-for-nth-fibonacci-number/" TargetMode="External"/><Relationship Id="rId10" Type="http://schemas.openxmlformats.org/officeDocument/2006/relationships/hyperlink" Target="https://www.geeksforgeeks.org/m-coloring-problem-backtracking-5/" TargetMode="External"/><Relationship Id="rId4" Type="http://schemas.openxmlformats.org/officeDocument/2006/relationships/hyperlink" Target="https://www.geeksforgeeks.org/program-for-factorial-of-a-number/" TargetMode="External"/><Relationship Id="rId9" Type="http://schemas.openxmlformats.org/officeDocument/2006/relationships/hyperlink" Target="https://www.geeksforgeeks.org/hamiltonian-cycle-backtracking-6/"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www.geeksforgeeks.org/quick-sort/" TargetMode="External"/><Relationship Id="rId3" Type="http://schemas.openxmlformats.org/officeDocument/2006/relationships/hyperlink" Target="https://www.geeksforgeeks.org/sorting-algorithms/" TargetMode="External"/><Relationship Id="rId7" Type="http://schemas.openxmlformats.org/officeDocument/2006/relationships/hyperlink" Target="https://www.geeksforgeeks.org/merge-sort/" TargetMode="External"/><Relationship Id="rId2" Type="http://schemas.openxmlformats.org/officeDocument/2006/relationships/hyperlink" Target="https://www.geeksforgeeks.org/searching-algorithms/" TargetMode="External"/><Relationship Id="rId1" Type="http://schemas.openxmlformats.org/officeDocument/2006/relationships/slideLayout" Target="../slideLayouts/slideLayout6.xml"/><Relationship Id="rId6" Type="http://schemas.openxmlformats.org/officeDocument/2006/relationships/hyperlink" Target="https://www.geeksforgeeks.org/binary-search/" TargetMode="External"/><Relationship Id="rId5" Type="http://schemas.openxmlformats.org/officeDocument/2006/relationships/hyperlink" Target="http://www.geeksforgeeks.org/divide-and-conquer-introduction/" TargetMode="External"/><Relationship Id="rId4" Type="http://schemas.openxmlformats.org/officeDocument/2006/relationships/hyperlink" Target="https://www.geeksforgeeks.org/hashing-set-1-introduction/" TargetMode="External"/><Relationship Id="rId9" Type="http://schemas.openxmlformats.org/officeDocument/2006/relationships/hyperlink" Target="https://www.geeksforgeeks.org/strassens-matrix-multiplicati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C3A4C-86A9-83E9-C09F-CF12A446F312}"/>
              </a:ext>
            </a:extLst>
          </p:cNvPr>
          <p:cNvSpPr>
            <a:spLocks noGrp="1"/>
          </p:cNvSpPr>
          <p:nvPr>
            <p:ph type="ctrTitle"/>
          </p:nvPr>
        </p:nvSpPr>
        <p:spPr/>
        <p:txBody>
          <a:bodyPr/>
          <a:lstStyle/>
          <a:p>
            <a:r>
              <a:rPr lang="en-US" dirty="0"/>
              <a:t>Algorithm Definition Specification and Analysis</a:t>
            </a:r>
            <a:endParaRPr lang="en-IN" dirty="0"/>
          </a:p>
        </p:txBody>
      </p:sp>
      <p:sp>
        <p:nvSpPr>
          <p:cNvPr id="3" name="Subtitle 2">
            <a:extLst>
              <a:ext uri="{FF2B5EF4-FFF2-40B4-BE49-F238E27FC236}">
                <a16:creationId xmlns:a16="http://schemas.microsoft.com/office/drawing/2014/main" id="{A2DBB32B-2F38-CAF3-6A6A-DD2539DAA404}"/>
              </a:ext>
            </a:extLst>
          </p:cNvPr>
          <p:cNvSpPr>
            <a:spLocks noGrp="1"/>
          </p:cNvSpPr>
          <p:nvPr>
            <p:ph type="subTitle" idx="1"/>
          </p:nvPr>
        </p:nvSpPr>
        <p:spPr>
          <a:xfrm>
            <a:off x="1661160" y="4388422"/>
            <a:ext cx="9144000" cy="1655762"/>
          </a:xfrm>
        </p:spPr>
        <p:txBody>
          <a:bodyPr/>
          <a:lstStyle/>
          <a:p>
            <a:pPr algn="r"/>
            <a:r>
              <a:rPr lang="en-US" dirty="0"/>
              <a:t>By Prasad VRK</a:t>
            </a:r>
          </a:p>
          <a:p>
            <a:pPr algn="r"/>
            <a:r>
              <a:rPr lang="en-US" dirty="0"/>
              <a:t>02 Jan 2024</a:t>
            </a:r>
            <a:endParaRPr lang="en-IN" dirty="0"/>
          </a:p>
        </p:txBody>
      </p:sp>
    </p:spTree>
    <p:extLst>
      <p:ext uri="{BB962C8B-B14F-4D97-AF65-F5344CB8AC3E}">
        <p14:creationId xmlns:p14="http://schemas.microsoft.com/office/powerpoint/2010/main" val="31658613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C0C8-3B63-1030-193F-C0AC8EC09A58}"/>
              </a:ext>
            </a:extLst>
          </p:cNvPr>
          <p:cNvSpPr>
            <a:spLocks noGrp="1"/>
          </p:cNvSpPr>
          <p:nvPr>
            <p:ph type="title"/>
          </p:nvPr>
        </p:nvSpPr>
        <p:spPr>
          <a:xfrm>
            <a:off x="838200" y="0"/>
            <a:ext cx="10515600" cy="576707"/>
          </a:xfrm>
        </p:spPr>
        <p:txBody>
          <a:bodyPr>
            <a:normAutofit fontScale="90000"/>
          </a:bodyPr>
          <a:lstStyle/>
          <a:p>
            <a:pPr algn="ctr" fontAlgn="base"/>
            <a:r>
              <a:rPr lang="en-IN" b="1" i="0" u="sng" dirty="0">
                <a:solidFill>
                  <a:srgbClr val="273239"/>
                </a:solidFill>
                <a:effectLst/>
                <a:latin typeface="Nunito" pitchFamily="2" charset="0"/>
              </a:rPr>
              <a:t>Types of Algorithms </a:t>
            </a:r>
            <a:r>
              <a:rPr lang="en-IN" sz="2400" i="0" dirty="0">
                <a:solidFill>
                  <a:srgbClr val="273239"/>
                </a:solidFill>
                <a:effectLst/>
                <a:latin typeface="Nunito" pitchFamily="2" charset="0"/>
              </a:rPr>
              <a:t>Conti…</a:t>
            </a:r>
            <a:endParaRPr lang="en-IN" b="1" i="0" dirty="0">
              <a:solidFill>
                <a:srgbClr val="273239"/>
              </a:solidFill>
              <a:effectLst/>
              <a:latin typeface="Nunito" pitchFamily="2" charset="0"/>
            </a:endParaRPr>
          </a:p>
        </p:txBody>
      </p:sp>
      <p:sp>
        <p:nvSpPr>
          <p:cNvPr id="4" name="TextBox 3">
            <a:extLst>
              <a:ext uri="{FF2B5EF4-FFF2-40B4-BE49-F238E27FC236}">
                <a16:creationId xmlns:a16="http://schemas.microsoft.com/office/drawing/2014/main" id="{68A80FB3-9819-AF75-197A-62F01D1BFC97}"/>
              </a:ext>
            </a:extLst>
          </p:cNvPr>
          <p:cNvSpPr txBox="1"/>
          <p:nvPr/>
        </p:nvSpPr>
        <p:spPr>
          <a:xfrm>
            <a:off x="706374" y="758952"/>
            <a:ext cx="11391138" cy="5632311"/>
          </a:xfrm>
          <a:prstGeom prst="rect">
            <a:avLst/>
          </a:prstGeom>
          <a:noFill/>
        </p:spPr>
        <p:txBody>
          <a:bodyPr wrap="square">
            <a:spAutoFit/>
          </a:bodyPr>
          <a:lstStyle/>
          <a:p>
            <a:pPr algn="l" fontAlgn="base"/>
            <a:r>
              <a:rPr lang="en-US" b="1" dirty="0">
                <a:solidFill>
                  <a:srgbClr val="0070C0"/>
                </a:solidFill>
              </a:rPr>
              <a:t>8. </a:t>
            </a:r>
            <a:r>
              <a:rPr lang="en-US" b="1" dirty="0">
                <a:solidFill>
                  <a:srgbClr val="0070C0"/>
                </a:solidFill>
                <a:hlinkClick r:id="rId2">
                  <a:extLst>
                    <a:ext uri="{A12FA001-AC4F-418D-AE19-62706E023703}">
                      <ahyp:hlinkClr xmlns:ahyp="http://schemas.microsoft.com/office/drawing/2018/hyperlinkcolor" val="tx"/>
                    </a:ext>
                  </a:extLst>
                </a:hlinkClick>
              </a:rPr>
              <a:t>Greedy Algorithm</a:t>
            </a:r>
            <a:r>
              <a:rPr lang="en-US" b="1" dirty="0">
                <a:solidFill>
                  <a:srgbClr val="0070C0"/>
                </a:solidFill>
              </a:rPr>
              <a:t>:</a:t>
            </a:r>
          </a:p>
          <a:p>
            <a:pPr marL="285750" indent="-285750" algn="l" rtl="0" fontAlgn="base">
              <a:buFont typeface="Arial" panose="020B0604020202020204" pitchFamily="34" charset="0"/>
              <a:buChar char="•"/>
            </a:pPr>
            <a:r>
              <a:rPr lang="en-US" dirty="0">
                <a:solidFill>
                  <a:srgbClr val="273239"/>
                </a:solidFill>
              </a:rPr>
              <a:t>In this type of algorithm, the solution is built part by part. </a:t>
            </a:r>
          </a:p>
          <a:p>
            <a:pPr marL="285750" indent="-285750" algn="l" rtl="0" fontAlgn="base">
              <a:buFont typeface="Arial" panose="020B0604020202020204" pitchFamily="34" charset="0"/>
              <a:buChar char="•"/>
            </a:pPr>
            <a:r>
              <a:rPr lang="en-US" dirty="0">
                <a:solidFill>
                  <a:srgbClr val="273239"/>
                </a:solidFill>
              </a:rPr>
              <a:t>The solution for the next part is built based on the immediate benefit of the next part. </a:t>
            </a:r>
          </a:p>
          <a:p>
            <a:pPr marL="285750" indent="-285750" algn="l" rtl="0" fontAlgn="base">
              <a:buFont typeface="Arial" panose="020B0604020202020204" pitchFamily="34" charset="0"/>
              <a:buChar char="•"/>
            </a:pPr>
            <a:r>
              <a:rPr lang="en-US" dirty="0">
                <a:solidFill>
                  <a:srgbClr val="273239"/>
                </a:solidFill>
              </a:rPr>
              <a:t>The one solution that gives the most benefit will be chosen as the solution for the next part.</a:t>
            </a:r>
          </a:p>
          <a:p>
            <a:pPr marL="285750" indent="-285750" algn="l" rtl="0" fontAlgn="base">
              <a:buFont typeface="Arial" panose="020B0604020202020204" pitchFamily="34" charset="0"/>
              <a:buChar char="•"/>
            </a:pPr>
            <a:r>
              <a:rPr lang="en-US" dirty="0">
                <a:solidFill>
                  <a:srgbClr val="273239"/>
                </a:solidFill>
              </a:rPr>
              <a:t>It never considers the choices that had been taken previously.</a:t>
            </a:r>
          </a:p>
          <a:p>
            <a:pPr marL="285750" indent="-285750" algn="l" rtl="0" fontAlgn="base">
              <a:buFont typeface="Arial" panose="020B0604020202020204" pitchFamily="34" charset="0"/>
              <a:buChar char="•"/>
            </a:pPr>
            <a:r>
              <a:rPr lang="en-US" dirty="0">
                <a:solidFill>
                  <a:srgbClr val="273239"/>
                </a:solidFill>
              </a:rPr>
              <a:t>Some common problems :  </a:t>
            </a:r>
            <a:r>
              <a:rPr lang="en-US" dirty="0">
                <a:solidFill>
                  <a:srgbClr val="273239"/>
                </a:solidFill>
                <a:hlinkClick r:id="rId3">
                  <a:extLst>
                    <a:ext uri="{A12FA001-AC4F-418D-AE19-62706E023703}">
                      <ahyp:hlinkClr xmlns:ahyp="http://schemas.microsoft.com/office/drawing/2018/hyperlinkcolor" val="tx"/>
                    </a:ext>
                  </a:extLst>
                </a:hlinkClick>
              </a:rPr>
              <a:t>Dijkstra Shortest Path Algorithm</a:t>
            </a:r>
            <a:r>
              <a:rPr lang="en-US" dirty="0">
                <a:solidFill>
                  <a:srgbClr val="273239"/>
                </a:solidFill>
              </a:rPr>
              <a:t>, </a:t>
            </a:r>
            <a:r>
              <a:rPr lang="en-US" dirty="0">
                <a:solidFill>
                  <a:srgbClr val="273239"/>
                </a:solidFill>
                <a:hlinkClick r:id="rId4">
                  <a:extLst>
                    <a:ext uri="{A12FA001-AC4F-418D-AE19-62706E023703}">
                      <ahyp:hlinkClr xmlns:ahyp="http://schemas.microsoft.com/office/drawing/2018/hyperlinkcolor" val="tx"/>
                    </a:ext>
                  </a:extLst>
                </a:hlinkClick>
              </a:rPr>
              <a:t>Prim’s Algorithm</a:t>
            </a:r>
            <a:r>
              <a:rPr lang="en-US" dirty="0">
                <a:solidFill>
                  <a:srgbClr val="273239"/>
                </a:solidFill>
              </a:rPr>
              <a:t>, </a:t>
            </a:r>
            <a:r>
              <a:rPr lang="en-US" dirty="0">
                <a:solidFill>
                  <a:srgbClr val="273239"/>
                </a:solidFill>
                <a:hlinkClick r:id="rId5">
                  <a:extLst>
                    <a:ext uri="{A12FA001-AC4F-418D-AE19-62706E023703}">
                      <ahyp:hlinkClr xmlns:ahyp="http://schemas.microsoft.com/office/drawing/2018/hyperlinkcolor" val="tx"/>
                    </a:ext>
                  </a:extLst>
                </a:hlinkClick>
              </a:rPr>
              <a:t>Kruskal’s Algorithm</a:t>
            </a:r>
            <a:r>
              <a:rPr lang="en-US" dirty="0">
                <a:solidFill>
                  <a:srgbClr val="273239"/>
                </a:solidFill>
              </a:rPr>
              <a:t>, </a:t>
            </a:r>
            <a:r>
              <a:rPr lang="en-US" dirty="0">
                <a:solidFill>
                  <a:srgbClr val="273239"/>
                </a:solidFill>
                <a:hlinkClick r:id="rId6">
                  <a:extLst>
                    <a:ext uri="{A12FA001-AC4F-418D-AE19-62706E023703}">
                      <ahyp:hlinkClr xmlns:ahyp="http://schemas.microsoft.com/office/drawing/2018/hyperlinkcolor" val="tx"/>
                    </a:ext>
                  </a:extLst>
                </a:hlinkClick>
              </a:rPr>
              <a:t>Huffman Coding</a:t>
            </a:r>
            <a:r>
              <a:rPr lang="en-US" dirty="0">
                <a:solidFill>
                  <a:srgbClr val="273239"/>
                </a:solidFill>
              </a:rPr>
              <a:t>,</a:t>
            </a:r>
          </a:p>
          <a:p>
            <a:pPr algn="l" rtl="0" fontAlgn="base"/>
            <a:endParaRPr lang="en-US" dirty="0">
              <a:solidFill>
                <a:srgbClr val="273239"/>
              </a:solidFill>
            </a:endParaRPr>
          </a:p>
          <a:p>
            <a:pPr algn="l" fontAlgn="base"/>
            <a:r>
              <a:rPr lang="en-US" b="1" dirty="0">
                <a:solidFill>
                  <a:srgbClr val="0070C0"/>
                </a:solidFill>
              </a:rPr>
              <a:t>9. </a:t>
            </a:r>
            <a:r>
              <a:rPr lang="en-US" b="1" dirty="0">
                <a:solidFill>
                  <a:srgbClr val="0070C0"/>
                </a:solidFill>
                <a:hlinkClick r:id="rId7">
                  <a:extLst>
                    <a:ext uri="{A12FA001-AC4F-418D-AE19-62706E023703}">
                      <ahyp:hlinkClr xmlns:ahyp="http://schemas.microsoft.com/office/drawing/2018/hyperlinkcolor" val="tx"/>
                    </a:ext>
                  </a:extLst>
                </a:hlinkClick>
              </a:rPr>
              <a:t>Dynamic Programming Algorithm</a:t>
            </a:r>
            <a:r>
              <a:rPr lang="en-US" b="1" dirty="0">
                <a:solidFill>
                  <a:srgbClr val="00B0F0"/>
                </a:solidFill>
              </a:rPr>
              <a:t>:</a:t>
            </a:r>
          </a:p>
          <a:p>
            <a:pPr marL="285750" indent="-285750" algn="l" rtl="0" fontAlgn="base">
              <a:buFont typeface="Arial" panose="020B0604020202020204" pitchFamily="34" charset="0"/>
              <a:buChar char="•"/>
            </a:pPr>
            <a:r>
              <a:rPr lang="en-US" dirty="0">
                <a:solidFill>
                  <a:srgbClr val="273239"/>
                </a:solidFill>
              </a:rPr>
              <a:t>Uses the concept of using the already found solution to avoid repetitive calculation of the same part of the problem. </a:t>
            </a:r>
          </a:p>
          <a:p>
            <a:pPr marL="285750" indent="-285750" algn="l" rtl="0" fontAlgn="base">
              <a:buFont typeface="Arial" panose="020B0604020202020204" pitchFamily="34" charset="0"/>
              <a:buChar char="•"/>
            </a:pPr>
            <a:r>
              <a:rPr lang="en-US" dirty="0">
                <a:solidFill>
                  <a:srgbClr val="273239"/>
                </a:solidFill>
              </a:rPr>
              <a:t>It divides the problem into smaller overlapping subproblems and solves them.</a:t>
            </a:r>
          </a:p>
          <a:p>
            <a:pPr marL="285750" indent="-285750" algn="l" rtl="0" fontAlgn="base">
              <a:buFont typeface="Arial" panose="020B0604020202020204" pitchFamily="34" charset="0"/>
              <a:buChar char="•"/>
            </a:pPr>
            <a:r>
              <a:rPr lang="en-US" dirty="0">
                <a:solidFill>
                  <a:srgbClr val="273239"/>
                </a:solidFill>
              </a:rPr>
              <a:t>Also known as the </a:t>
            </a:r>
            <a:r>
              <a:rPr lang="en-US" b="0" i="0" u="sng" dirty="0" err="1">
                <a:effectLst/>
                <a:latin typeface="Nunito" pitchFamily="2" charset="0"/>
                <a:hlinkClick r:id="rId8"/>
              </a:rPr>
              <a:t>memoization</a:t>
            </a:r>
            <a:r>
              <a:rPr lang="en-US" b="0" i="0" u="sng" dirty="0">
                <a:effectLst/>
                <a:latin typeface="Nunito" pitchFamily="2" charset="0"/>
                <a:hlinkClick r:id="rId8"/>
              </a:rPr>
              <a:t> technique</a:t>
            </a:r>
            <a:r>
              <a:rPr lang="en-US" b="0" i="0" dirty="0">
                <a:solidFill>
                  <a:srgbClr val="273239"/>
                </a:solidFill>
                <a:effectLst/>
                <a:latin typeface="Nunito" pitchFamily="2" charset="0"/>
              </a:rPr>
              <a:t> </a:t>
            </a:r>
            <a:r>
              <a:rPr lang="en-US" dirty="0">
                <a:solidFill>
                  <a:srgbClr val="273239"/>
                </a:solidFill>
              </a:rPr>
              <a:t>because in this the idea is to store the previously calculated result to avoid calculating it again and again. In Dynamic Programming, divide the complex problem into smalle</a:t>
            </a:r>
            <a:r>
              <a:rPr lang="en-US" b="0" i="0" dirty="0">
                <a:solidFill>
                  <a:srgbClr val="273239"/>
                </a:solidFill>
                <a:effectLst/>
                <a:latin typeface="Nunito" pitchFamily="2" charset="0"/>
              </a:rPr>
              <a:t>r </a:t>
            </a:r>
            <a:r>
              <a:rPr lang="en-US" b="0" i="0" u="sng" dirty="0">
                <a:effectLst/>
                <a:latin typeface="Nunito" pitchFamily="2" charset="0"/>
                <a:hlinkClick r:id="rId9"/>
              </a:rPr>
              <a:t>overlapping subproblems</a:t>
            </a:r>
            <a:r>
              <a:rPr lang="en-US" b="0" i="0" dirty="0">
                <a:solidFill>
                  <a:srgbClr val="273239"/>
                </a:solidFill>
                <a:effectLst/>
                <a:latin typeface="Nunito" pitchFamily="2" charset="0"/>
              </a:rPr>
              <a:t> </a:t>
            </a:r>
            <a:r>
              <a:rPr lang="en-US" dirty="0">
                <a:solidFill>
                  <a:srgbClr val="273239"/>
                </a:solidFill>
              </a:rPr>
              <a:t>and store the result for future use.</a:t>
            </a:r>
            <a:br>
              <a:rPr lang="en-US" dirty="0">
                <a:solidFill>
                  <a:srgbClr val="273239"/>
                </a:solidFill>
              </a:rPr>
            </a:br>
            <a:r>
              <a:rPr lang="en-US" dirty="0">
                <a:solidFill>
                  <a:srgbClr val="273239"/>
                </a:solidFill>
              </a:rPr>
              <a:t>Some common problems :   </a:t>
            </a:r>
            <a:r>
              <a:rPr lang="en-US" dirty="0">
                <a:solidFill>
                  <a:srgbClr val="273239"/>
                </a:solidFill>
                <a:hlinkClick r:id="rId10">
                  <a:extLst>
                    <a:ext uri="{A12FA001-AC4F-418D-AE19-62706E023703}">
                      <ahyp:hlinkClr xmlns:ahyp="http://schemas.microsoft.com/office/drawing/2018/hyperlinkcolor" val="tx"/>
                    </a:ext>
                  </a:extLst>
                </a:hlinkClick>
              </a:rPr>
              <a:t>Knapsack Problem</a:t>
            </a:r>
            <a:r>
              <a:rPr lang="en-US" dirty="0">
                <a:solidFill>
                  <a:srgbClr val="273239"/>
                </a:solidFill>
              </a:rPr>
              <a:t>, </a:t>
            </a:r>
            <a:r>
              <a:rPr lang="en-US" dirty="0">
                <a:solidFill>
                  <a:srgbClr val="273239"/>
                </a:solidFill>
                <a:hlinkClick r:id="rId11">
                  <a:extLst>
                    <a:ext uri="{A12FA001-AC4F-418D-AE19-62706E023703}">
                      <ahyp:hlinkClr xmlns:ahyp="http://schemas.microsoft.com/office/drawing/2018/hyperlinkcolor" val="tx"/>
                    </a:ext>
                  </a:extLst>
                </a:hlinkClick>
              </a:rPr>
              <a:t>Weighted Job Scheduling</a:t>
            </a:r>
            <a:r>
              <a:rPr lang="en-US" dirty="0">
                <a:solidFill>
                  <a:srgbClr val="273239"/>
                </a:solidFill>
              </a:rPr>
              <a:t>, </a:t>
            </a:r>
            <a:r>
              <a:rPr lang="en-US" dirty="0">
                <a:solidFill>
                  <a:srgbClr val="273239"/>
                </a:solidFill>
                <a:hlinkClick r:id="rId12">
                  <a:extLst>
                    <a:ext uri="{A12FA001-AC4F-418D-AE19-62706E023703}">
                      <ahyp:hlinkClr xmlns:ahyp="http://schemas.microsoft.com/office/drawing/2018/hyperlinkcolor" val="tx"/>
                    </a:ext>
                  </a:extLst>
                </a:hlinkClick>
              </a:rPr>
              <a:t>Floyd </a:t>
            </a:r>
            <a:r>
              <a:rPr lang="en-US" dirty="0" err="1">
                <a:solidFill>
                  <a:srgbClr val="273239"/>
                </a:solidFill>
                <a:hlinkClick r:id="rId12">
                  <a:extLst>
                    <a:ext uri="{A12FA001-AC4F-418D-AE19-62706E023703}">
                      <ahyp:hlinkClr xmlns:ahyp="http://schemas.microsoft.com/office/drawing/2018/hyperlinkcolor" val="tx"/>
                    </a:ext>
                  </a:extLst>
                </a:hlinkClick>
              </a:rPr>
              <a:t>Warshall</a:t>
            </a:r>
            <a:r>
              <a:rPr lang="en-US" dirty="0">
                <a:solidFill>
                  <a:srgbClr val="273239"/>
                </a:solidFill>
                <a:hlinkClick r:id="rId12">
                  <a:extLst>
                    <a:ext uri="{A12FA001-AC4F-418D-AE19-62706E023703}">
                      <ahyp:hlinkClr xmlns:ahyp="http://schemas.microsoft.com/office/drawing/2018/hyperlinkcolor" val="tx"/>
                    </a:ext>
                  </a:extLst>
                </a:hlinkClick>
              </a:rPr>
              <a:t> Algorithm</a:t>
            </a:r>
            <a:r>
              <a:rPr lang="en-US" dirty="0">
                <a:solidFill>
                  <a:srgbClr val="273239"/>
                </a:solidFill>
              </a:rPr>
              <a:t>,  etc.</a:t>
            </a:r>
          </a:p>
          <a:p>
            <a:pPr algn="l" rtl="0" fontAlgn="base"/>
            <a:endParaRPr lang="en-US" dirty="0">
              <a:solidFill>
                <a:srgbClr val="273239"/>
              </a:solidFill>
            </a:endParaRPr>
          </a:p>
          <a:p>
            <a:pPr algn="l" fontAlgn="base"/>
            <a:r>
              <a:rPr lang="en-US" b="1" dirty="0">
                <a:solidFill>
                  <a:srgbClr val="0070C0"/>
                </a:solidFill>
              </a:rPr>
              <a:t>10. </a:t>
            </a:r>
            <a:r>
              <a:rPr lang="en-US" b="1" dirty="0">
                <a:solidFill>
                  <a:srgbClr val="0070C0"/>
                </a:solidFill>
                <a:hlinkClick r:id="rId13">
                  <a:extLst>
                    <a:ext uri="{A12FA001-AC4F-418D-AE19-62706E023703}">
                      <ahyp:hlinkClr xmlns:ahyp="http://schemas.microsoft.com/office/drawing/2018/hyperlinkcolor" val="tx"/>
                    </a:ext>
                  </a:extLst>
                </a:hlinkClick>
              </a:rPr>
              <a:t>Randomized Algorithm</a:t>
            </a:r>
            <a:r>
              <a:rPr lang="en-US" dirty="0">
                <a:solidFill>
                  <a:srgbClr val="0070C0"/>
                </a:solidFill>
              </a:rPr>
              <a:t>:</a:t>
            </a:r>
          </a:p>
          <a:p>
            <a:pPr marL="285750" indent="-285750" algn="l" rtl="0" fontAlgn="base">
              <a:buFont typeface="Arial" panose="020B0604020202020204" pitchFamily="34" charset="0"/>
              <a:buChar char="•"/>
            </a:pPr>
            <a:r>
              <a:rPr lang="en-US" dirty="0">
                <a:solidFill>
                  <a:srgbClr val="273239"/>
                </a:solidFill>
              </a:rPr>
              <a:t>In the randomized algorithm, we use a random number.it helps to decide the expected outcome. The decision to choose the random number so  it gives the immediate benefit</a:t>
            </a:r>
            <a:br>
              <a:rPr lang="en-US" dirty="0">
                <a:solidFill>
                  <a:srgbClr val="273239"/>
                </a:solidFill>
              </a:rPr>
            </a:br>
            <a:r>
              <a:rPr lang="en-US" dirty="0">
                <a:solidFill>
                  <a:srgbClr val="273239"/>
                </a:solidFill>
              </a:rPr>
              <a:t>Some common problems :    Quicksort: In  Quicksort we use the random number for selecting the pivot.</a:t>
            </a:r>
          </a:p>
          <a:p>
            <a:pPr algn="l" rtl="0" fontAlgn="base"/>
            <a:endParaRPr lang="en-US" b="0" i="0" dirty="0">
              <a:solidFill>
                <a:srgbClr val="273239"/>
              </a:solidFill>
              <a:effectLst/>
            </a:endParaRPr>
          </a:p>
        </p:txBody>
      </p:sp>
    </p:spTree>
    <p:extLst>
      <p:ext uri="{BB962C8B-B14F-4D97-AF65-F5344CB8AC3E}">
        <p14:creationId xmlns:p14="http://schemas.microsoft.com/office/powerpoint/2010/main" val="254644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C0C8-3B63-1030-193F-C0AC8EC09A58}"/>
              </a:ext>
            </a:extLst>
          </p:cNvPr>
          <p:cNvSpPr>
            <a:spLocks noGrp="1"/>
          </p:cNvSpPr>
          <p:nvPr>
            <p:ph type="title"/>
          </p:nvPr>
        </p:nvSpPr>
        <p:spPr>
          <a:xfrm>
            <a:off x="838200" y="0"/>
            <a:ext cx="10515600" cy="576707"/>
          </a:xfrm>
        </p:spPr>
        <p:txBody>
          <a:bodyPr>
            <a:normAutofit fontScale="90000"/>
          </a:bodyPr>
          <a:lstStyle/>
          <a:p>
            <a:pPr algn="ctr" fontAlgn="base"/>
            <a:r>
              <a:rPr lang="en-IN" b="1" i="0" u="sng" dirty="0">
                <a:solidFill>
                  <a:srgbClr val="273239"/>
                </a:solidFill>
                <a:effectLst/>
                <a:latin typeface="Nunito" pitchFamily="2" charset="0"/>
              </a:rPr>
              <a:t>Time Complexity</a:t>
            </a:r>
            <a:endParaRPr lang="en-IN" b="1" i="0" dirty="0">
              <a:solidFill>
                <a:srgbClr val="273239"/>
              </a:solidFill>
              <a:effectLst/>
              <a:latin typeface="Nunito" pitchFamily="2" charset="0"/>
            </a:endParaRPr>
          </a:p>
        </p:txBody>
      </p:sp>
      <p:sp>
        <p:nvSpPr>
          <p:cNvPr id="4" name="TextBox 3">
            <a:extLst>
              <a:ext uri="{FF2B5EF4-FFF2-40B4-BE49-F238E27FC236}">
                <a16:creationId xmlns:a16="http://schemas.microsoft.com/office/drawing/2014/main" id="{68A80FB3-9819-AF75-197A-62F01D1BFC97}"/>
              </a:ext>
            </a:extLst>
          </p:cNvPr>
          <p:cNvSpPr txBox="1"/>
          <p:nvPr/>
        </p:nvSpPr>
        <p:spPr>
          <a:xfrm>
            <a:off x="706374" y="758952"/>
            <a:ext cx="11391138" cy="369332"/>
          </a:xfrm>
          <a:prstGeom prst="rect">
            <a:avLst/>
          </a:prstGeom>
          <a:noFill/>
        </p:spPr>
        <p:txBody>
          <a:bodyPr wrap="square">
            <a:spAutoFit/>
          </a:bodyPr>
          <a:lstStyle/>
          <a:p>
            <a:pPr algn="l" rtl="0" fontAlgn="base"/>
            <a:endParaRPr lang="en-US" b="0" i="0" dirty="0">
              <a:solidFill>
                <a:srgbClr val="273239"/>
              </a:solidFill>
              <a:effectLst/>
            </a:endParaRPr>
          </a:p>
        </p:txBody>
      </p:sp>
      <p:pic>
        <p:nvPicPr>
          <p:cNvPr id="5" name="Picture 4">
            <a:extLst>
              <a:ext uri="{FF2B5EF4-FFF2-40B4-BE49-F238E27FC236}">
                <a16:creationId xmlns:a16="http://schemas.microsoft.com/office/drawing/2014/main" id="{952DCD00-68C0-BAC8-B43F-BA8FD6DF953A}"/>
              </a:ext>
            </a:extLst>
          </p:cNvPr>
          <p:cNvPicPr>
            <a:picLocks noChangeAspect="1"/>
          </p:cNvPicPr>
          <p:nvPr/>
        </p:nvPicPr>
        <p:blipFill>
          <a:blip r:embed="rId2"/>
          <a:stretch>
            <a:fillRect/>
          </a:stretch>
        </p:blipFill>
        <p:spPr>
          <a:xfrm>
            <a:off x="1141601" y="822960"/>
            <a:ext cx="9963662" cy="2140060"/>
          </a:xfrm>
          <a:prstGeom prst="rect">
            <a:avLst/>
          </a:prstGeom>
        </p:spPr>
      </p:pic>
      <p:pic>
        <p:nvPicPr>
          <p:cNvPr id="9" name="Picture 8">
            <a:extLst>
              <a:ext uri="{FF2B5EF4-FFF2-40B4-BE49-F238E27FC236}">
                <a16:creationId xmlns:a16="http://schemas.microsoft.com/office/drawing/2014/main" id="{FE8C4B2A-7275-9635-11E9-89B3BBA9946C}"/>
              </a:ext>
            </a:extLst>
          </p:cNvPr>
          <p:cNvPicPr>
            <a:picLocks noChangeAspect="1"/>
          </p:cNvPicPr>
          <p:nvPr/>
        </p:nvPicPr>
        <p:blipFill>
          <a:blip r:embed="rId3"/>
          <a:stretch>
            <a:fillRect/>
          </a:stretch>
        </p:blipFill>
        <p:spPr>
          <a:xfrm>
            <a:off x="1244350" y="2963020"/>
            <a:ext cx="9703299" cy="3721291"/>
          </a:xfrm>
          <a:prstGeom prst="rect">
            <a:avLst/>
          </a:prstGeom>
        </p:spPr>
      </p:pic>
    </p:spTree>
    <p:extLst>
      <p:ext uri="{BB962C8B-B14F-4D97-AF65-F5344CB8AC3E}">
        <p14:creationId xmlns:p14="http://schemas.microsoft.com/office/powerpoint/2010/main" val="2049315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C0C8-3B63-1030-193F-C0AC8EC09A58}"/>
              </a:ext>
            </a:extLst>
          </p:cNvPr>
          <p:cNvSpPr>
            <a:spLocks noGrp="1"/>
          </p:cNvSpPr>
          <p:nvPr>
            <p:ph type="title"/>
          </p:nvPr>
        </p:nvSpPr>
        <p:spPr>
          <a:xfrm>
            <a:off x="838200" y="0"/>
            <a:ext cx="10515600" cy="576707"/>
          </a:xfrm>
        </p:spPr>
        <p:txBody>
          <a:bodyPr>
            <a:normAutofit fontScale="90000"/>
          </a:bodyPr>
          <a:lstStyle/>
          <a:p>
            <a:pPr algn="ctr" fontAlgn="base"/>
            <a:r>
              <a:rPr lang="en-IN" b="1" i="0" u="sng" dirty="0">
                <a:solidFill>
                  <a:srgbClr val="273239"/>
                </a:solidFill>
                <a:effectLst/>
                <a:latin typeface="Nunito" pitchFamily="2" charset="0"/>
              </a:rPr>
              <a:t>Asymptotic Notation.. </a:t>
            </a:r>
            <a:endParaRPr lang="en-IN" b="1" i="0" dirty="0">
              <a:solidFill>
                <a:srgbClr val="273239"/>
              </a:solidFill>
              <a:effectLst/>
              <a:latin typeface="Nunito" pitchFamily="2" charset="0"/>
            </a:endParaRPr>
          </a:p>
        </p:txBody>
      </p:sp>
      <p:sp>
        <p:nvSpPr>
          <p:cNvPr id="4" name="TextBox 3">
            <a:extLst>
              <a:ext uri="{FF2B5EF4-FFF2-40B4-BE49-F238E27FC236}">
                <a16:creationId xmlns:a16="http://schemas.microsoft.com/office/drawing/2014/main" id="{68A80FB3-9819-AF75-197A-62F01D1BFC97}"/>
              </a:ext>
            </a:extLst>
          </p:cNvPr>
          <p:cNvSpPr txBox="1"/>
          <p:nvPr/>
        </p:nvSpPr>
        <p:spPr>
          <a:xfrm>
            <a:off x="706374" y="758952"/>
            <a:ext cx="11391138" cy="369332"/>
          </a:xfrm>
          <a:prstGeom prst="rect">
            <a:avLst/>
          </a:prstGeom>
          <a:noFill/>
        </p:spPr>
        <p:txBody>
          <a:bodyPr wrap="square">
            <a:spAutoFit/>
          </a:bodyPr>
          <a:lstStyle/>
          <a:p>
            <a:pPr algn="l" rtl="0" fontAlgn="base"/>
            <a:endParaRPr lang="en-US" b="0" i="0" dirty="0">
              <a:solidFill>
                <a:srgbClr val="273239"/>
              </a:solidFill>
              <a:effectLst/>
            </a:endParaRPr>
          </a:p>
        </p:txBody>
      </p:sp>
      <p:pic>
        <p:nvPicPr>
          <p:cNvPr id="8" name="Picture 7">
            <a:extLst>
              <a:ext uri="{FF2B5EF4-FFF2-40B4-BE49-F238E27FC236}">
                <a16:creationId xmlns:a16="http://schemas.microsoft.com/office/drawing/2014/main" id="{F5687774-0A6F-371D-3EFF-B549437A7A19}"/>
              </a:ext>
            </a:extLst>
          </p:cNvPr>
          <p:cNvPicPr>
            <a:picLocks noChangeAspect="1"/>
          </p:cNvPicPr>
          <p:nvPr/>
        </p:nvPicPr>
        <p:blipFill>
          <a:blip r:embed="rId2"/>
          <a:stretch>
            <a:fillRect/>
          </a:stretch>
        </p:blipFill>
        <p:spPr>
          <a:xfrm>
            <a:off x="1209424" y="1128284"/>
            <a:ext cx="9773152" cy="3854648"/>
          </a:xfrm>
          <a:prstGeom prst="rect">
            <a:avLst/>
          </a:prstGeom>
        </p:spPr>
      </p:pic>
      <p:sp>
        <p:nvSpPr>
          <p:cNvPr id="10" name="TextBox 9">
            <a:extLst>
              <a:ext uri="{FF2B5EF4-FFF2-40B4-BE49-F238E27FC236}">
                <a16:creationId xmlns:a16="http://schemas.microsoft.com/office/drawing/2014/main" id="{10C821AF-E092-83D9-AC89-8EA2D8C8FCB4}"/>
              </a:ext>
            </a:extLst>
          </p:cNvPr>
          <p:cNvSpPr txBox="1"/>
          <p:nvPr/>
        </p:nvSpPr>
        <p:spPr>
          <a:xfrm>
            <a:off x="1209424" y="5525869"/>
            <a:ext cx="10144376" cy="646331"/>
          </a:xfrm>
          <a:prstGeom prst="rect">
            <a:avLst/>
          </a:prstGeom>
          <a:noFill/>
        </p:spPr>
        <p:txBody>
          <a:bodyPr wrap="square">
            <a:spAutoFit/>
          </a:bodyPr>
          <a:lstStyle/>
          <a:p>
            <a:pPr marL="285750" indent="-285750" algn="l" rtl="0" fontAlgn="base">
              <a:buFont typeface="Arial" panose="020B0604020202020204" pitchFamily="34" charset="0"/>
              <a:buChar char="•"/>
            </a:pPr>
            <a:r>
              <a:rPr lang="en-US" dirty="0">
                <a:solidFill>
                  <a:srgbClr val="273239"/>
                </a:solidFill>
              </a:rPr>
              <a:t>Visualize a Model Machine </a:t>
            </a:r>
          </a:p>
          <a:p>
            <a:pPr marL="285750" indent="-285750" algn="l" rtl="0" fontAlgn="base">
              <a:buFont typeface="Arial" panose="020B0604020202020204" pitchFamily="34" charset="0"/>
              <a:buChar char="•"/>
            </a:pPr>
            <a:r>
              <a:rPr lang="en-US" dirty="0">
                <a:solidFill>
                  <a:srgbClr val="273239"/>
                </a:solidFill>
              </a:rPr>
              <a:t>Interested in only Rate of Growth .. All other remain constant / same for different algorithms</a:t>
            </a:r>
            <a:endParaRPr lang="en-US" b="0" i="0" dirty="0">
              <a:solidFill>
                <a:srgbClr val="273239"/>
              </a:solidFill>
              <a:effectLst/>
            </a:endParaRPr>
          </a:p>
        </p:txBody>
      </p:sp>
    </p:spTree>
    <p:extLst>
      <p:ext uri="{BB962C8B-B14F-4D97-AF65-F5344CB8AC3E}">
        <p14:creationId xmlns:p14="http://schemas.microsoft.com/office/powerpoint/2010/main" val="1439702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C0C8-3B63-1030-193F-C0AC8EC09A58}"/>
              </a:ext>
            </a:extLst>
          </p:cNvPr>
          <p:cNvSpPr>
            <a:spLocks noGrp="1"/>
          </p:cNvSpPr>
          <p:nvPr>
            <p:ph type="title"/>
          </p:nvPr>
        </p:nvSpPr>
        <p:spPr>
          <a:xfrm>
            <a:off x="838200" y="0"/>
            <a:ext cx="10515600" cy="576707"/>
          </a:xfrm>
        </p:spPr>
        <p:txBody>
          <a:bodyPr>
            <a:normAutofit fontScale="90000"/>
          </a:bodyPr>
          <a:lstStyle/>
          <a:p>
            <a:pPr algn="ctr" fontAlgn="base"/>
            <a:r>
              <a:rPr lang="en-IN" b="1" i="0" u="sng" dirty="0">
                <a:solidFill>
                  <a:srgbClr val="273239"/>
                </a:solidFill>
                <a:effectLst/>
                <a:latin typeface="Nunito" pitchFamily="2" charset="0"/>
              </a:rPr>
              <a:t>Asymptotic Notation.. </a:t>
            </a:r>
            <a:r>
              <a:rPr lang="en-IN" b="1" u="sng" dirty="0">
                <a:solidFill>
                  <a:srgbClr val="273239"/>
                </a:solidFill>
                <a:latin typeface="Nunito" pitchFamily="2" charset="0"/>
              </a:rPr>
              <a:t>Big Oh [O()] </a:t>
            </a:r>
            <a:endParaRPr lang="en-IN" b="1" i="0" dirty="0">
              <a:solidFill>
                <a:srgbClr val="273239"/>
              </a:solidFill>
              <a:effectLst/>
              <a:latin typeface="Nunito" pitchFamily="2" charset="0"/>
            </a:endParaRPr>
          </a:p>
        </p:txBody>
      </p:sp>
      <p:sp>
        <p:nvSpPr>
          <p:cNvPr id="4" name="TextBox 3">
            <a:extLst>
              <a:ext uri="{FF2B5EF4-FFF2-40B4-BE49-F238E27FC236}">
                <a16:creationId xmlns:a16="http://schemas.microsoft.com/office/drawing/2014/main" id="{68A80FB3-9819-AF75-197A-62F01D1BFC97}"/>
              </a:ext>
            </a:extLst>
          </p:cNvPr>
          <p:cNvSpPr txBox="1"/>
          <p:nvPr/>
        </p:nvSpPr>
        <p:spPr>
          <a:xfrm>
            <a:off x="706374" y="758952"/>
            <a:ext cx="11391138" cy="369332"/>
          </a:xfrm>
          <a:prstGeom prst="rect">
            <a:avLst/>
          </a:prstGeom>
          <a:noFill/>
        </p:spPr>
        <p:txBody>
          <a:bodyPr wrap="square">
            <a:spAutoFit/>
          </a:bodyPr>
          <a:lstStyle/>
          <a:p>
            <a:pPr algn="l" rtl="0" fontAlgn="base"/>
            <a:endParaRPr lang="en-US" b="0" i="0" dirty="0">
              <a:solidFill>
                <a:srgbClr val="273239"/>
              </a:solidFill>
              <a:effectLst/>
            </a:endParaRPr>
          </a:p>
        </p:txBody>
      </p:sp>
      <p:pic>
        <p:nvPicPr>
          <p:cNvPr id="6" name="Picture 5">
            <a:extLst>
              <a:ext uri="{FF2B5EF4-FFF2-40B4-BE49-F238E27FC236}">
                <a16:creationId xmlns:a16="http://schemas.microsoft.com/office/drawing/2014/main" id="{D98B4024-71C8-7016-D2EE-39F5C7BD072A}"/>
              </a:ext>
            </a:extLst>
          </p:cNvPr>
          <p:cNvPicPr>
            <a:picLocks noChangeAspect="1"/>
          </p:cNvPicPr>
          <p:nvPr/>
        </p:nvPicPr>
        <p:blipFill>
          <a:blip r:embed="rId2"/>
          <a:stretch>
            <a:fillRect/>
          </a:stretch>
        </p:blipFill>
        <p:spPr>
          <a:xfrm>
            <a:off x="1112520" y="1128284"/>
            <a:ext cx="9893808" cy="3797495"/>
          </a:xfrm>
          <a:prstGeom prst="rect">
            <a:avLst/>
          </a:prstGeom>
        </p:spPr>
      </p:pic>
      <p:sp>
        <p:nvSpPr>
          <p:cNvPr id="3" name="TextBox 2">
            <a:extLst>
              <a:ext uri="{FF2B5EF4-FFF2-40B4-BE49-F238E27FC236}">
                <a16:creationId xmlns:a16="http://schemas.microsoft.com/office/drawing/2014/main" id="{A7D76EDF-547B-B24F-F59C-D769B1F7437D}"/>
              </a:ext>
            </a:extLst>
          </p:cNvPr>
          <p:cNvSpPr txBox="1"/>
          <p:nvPr/>
        </p:nvSpPr>
        <p:spPr>
          <a:xfrm>
            <a:off x="1078992" y="5545050"/>
            <a:ext cx="10034016" cy="369332"/>
          </a:xfrm>
          <a:prstGeom prst="rect">
            <a:avLst/>
          </a:prstGeom>
          <a:noFill/>
        </p:spPr>
        <p:txBody>
          <a:bodyPr wrap="square">
            <a:spAutoFit/>
          </a:bodyPr>
          <a:lstStyle/>
          <a:p>
            <a:pPr marL="285750" indent="-285750" algn="l" rtl="0" fontAlgn="base">
              <a:buFont typeface="Arial" panose="020B0604020202020204" pitchFamily="34" charset="0"/>
              <a:buChar char="•"/>
            </a:pPr>
            <a:r>
              <a:rPr lang="en-US" dirty="0">
                <a:solidFill>
                  <a:srgbClr val="273239"/>
                </a:solidFill>
              </a:rPr>
              <a:t>Simple addition of two Numbers .. O(1)</a:t>
            </a:r>
          </a:p>
        </p:txBody>
      </p:sp>
    </p:spTree>
    <p:extLst>
      <p:ext uri="{BB962C8B-B14F-4D97-AF65-F5344CB8AC3E}">
        <p14:creationId xmlns:p14="http://schemas.microsoft.com/office/powerpoint/2010/main" val="531313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C0C8-3B63-1030-193F-C0AC8EC09A58}"/>
              </a:ext>
            </a:extLst>
          </p:cNvPr>
          <p:cNvSpPr>
            <a:spLocks noGrp="1"/>
          </p:cNvSpPr>
          <p:nvPr>
            <p:ph type="title"/>
          </p:nvPr>
        </p:nvSpPr>
        <p:spPr>
          <a:xfrm>
            <a:off x="838200" y="0"/>
            <a:ext cx="10515600" cy="576707"/>
          </a:xfrm>
        </p:spPr>
        <p:txBody>
          <a:bodyPr>
            <a:normAutofit fontScale="90000"/>
          </a:bodyPr>
          <a:lstStyle/>
          <a:p>
            <a:pPr algn="ctr" fontAlgn="base"/>
            <a:r>
              <a:rPr lang="en-IN" b="1" i="0" u="sng" dirty="0">
                <a:solidFill>
                  <a:srgbClr val="273239"/>
                </a:solidFill>
                <a:effectLst/>
                <a:latin typeface="Nunito" pitchFamily="2" charset="0"/>
              </a:rPr>
              <a:t>Asymptotic Notation.. </a:t>
            </a:r>
            <a:r>
              <a:rPr lang="en-IN" b="1" u="sng" dirty="0">
                <a:solidFill>
                  <a:srgbClr val="273239"/>
                </a:solidFill>
                <a:latin typeface="Nunito" pitchFamily="2" charset="0"/>
              </a:rPr>
              <a:t>Big Oh [O()] </a:t>
            </a:r>
            <a:endParaRPr lang="en-IN" b="1" i="0" dirty="0">
              <a:solidFill>
                <a:srgbClr val="273239"/>
              </a:solidFill>
              <a:effectLst/>
              <a:latin typeface="Nunito" pitchFamily="2" charset="0"/>
            </a:endParaRPr>
          </a:p>
        </p:txBody>
      </p:sp>
      <p:sp>
        <p:nvSpPr>
          <p:cNvPr id="4" name="TextBox 3">
            <a:extLst>
              <a:ext uri="{FF2B5EF4-FFF2-40B4-BE49-F238E27FC236}">
                <a16:creationId xmlns:a16="http://schemas.microsoft.com/office/drawing/2014/main" id="{68A80FB3-9819-AF75-197A-62F01D1BFC97}"/>
              </a:ext>
            </a:extLst>
          </p:cNvPr>
          <p:cNvSpPr txBox="1"/>
          <p:nvPr/>
        </p:nvSpPr>
        <p:spPr>
          <a:xfrm>
            <a:off x="706374" y="758952"/>
            <a:ext cx="11391138" cy="369332"/>
          </a:xfrm>
          <a:prstGeom prst="rect">
            <a:avLst/>
          </a:prstGeom>
          <a:noFill/>
        </p:spPr>
        <p:txBody>
          <a:bodyPr wrap="square">
            <a:spAutoFit/>
          </a:bodyPr>
          <a:lstStyle/>
          <a:p>
            <a:pPr algn="l" rtl="0" fontAlgn="base"/>
            <a:endParaRPr lang="en-US" b="0" i="0" dirty="0">
              <a:solidFill>
                <a:srgbClr val="273239"/>
              </a:solidFill>
              <a:effectLst/>
            </a:endParaRPr>
          </a:p>
        </p:txBody>
      </p:sp>
      <p:pic>
        <p:nvPicPr>
          <p:cNvPr id="5" name="Picture 4">
            <a:extLst>
              <a:ext uri="{FF2B5EF4-FFF2-40B4-BE49-F238E27FC236}">
                <a16:creationId xmlns:a16="http://schemas.microsoft.com/office/drawing/2014/main" id="{0A40364F-E21D-8250-0CBE-2B1E967BDB51}"/>
              </a:ext>
            </a:extLst>
          </p:cNvPr>
          <p:cNvPicPr>
            <a:picLocks noChangeAspect="1"/>
          </p:cNvPicPr>
          <p:nvPr/>
        </p:nvPicPr>
        <p:blipFill>
          <a:blip r:embed="rId2"/>
          <a:stretch>
            <a:fillRect/>
          </a:stretch>
        </p:blipFill>
        <p:spPr>
          <a:xfrm>
            <a:off x="1142745" y="1425472"/>
            <a:ext cx="9906509" cy="4007056"/>
          </a:xfrm>
          <a:prstGeom prst="rect">
            <a:avLst/>
          </a:prstGeom>
        </p:spPr>
      </p:pic>
      <p:sp>
        <p:nvSpPr>
          <p:cNvPr id="7" name="TextBox 6">
            <a:extLst>
              <a:ext uri="{FF2B5EF4-FFF2-40B4-BE49-F238E27FC236}">
                <a16:creationId xmlns:a16="http://schemas.microsoft.com/office/drawing/2014/main" id="{B47A7567-0A03-576F-7D8C-7244D801995B}"/>
              </a:ext>
            </a:extLst>
          </p:cNvPr>
          <p:cNvSpPr txBox="1"/>
          <p:nvPr/>
        </p:nvSpPr>
        <p:spPr>
          <a:xfrm>
            <a:off x="1015238" y="5804654"/>
            <a:ext cx="10034016" cy="923330"/>
          </a:xfrm>
          <a:prstGeom prst="rect">
            <a:avLst/>
          </a:prstGeom>
          <a:noFill/>
        </p:spPr>
        <p:txBody>
          <a:bodyPr wrap="square">
            <a:spAutoFit/>
          </a:bodyPr>
          <a:lstStyle/>
          <a:p>
            <a:pPr marL="285750" indent="-285750" algn="l" rtl="0" fontAlgn="base">
              <a:buFont typeface="Arial" panose="020B0604020202020204" pitchFamily="34" charset="0"/>
              <a:buChar char="•"/>
            </a:pPr>
            <a:r>
              <a:rPr lang="en-US" dirty="0">
                <a:solidFill>
                  <a:srgbClr val="273239"/>
                </a:solidFill>
              </a:rPr>
              <a:t>Addition of all numbers of a Array.. O(n)</a:t>
            </a:r>
          </a:p>
          <a:p>
            <a:pPr marL="285750" indent="-285750" algn="l" rtl="0" fontAlgn="base">
              <a:buFont typeface="Arial" panose="020B0604020202020204" pitchFamily="34" charset="0"/>
              <a:buChar char="•"/>
            </a:pPr>
            <a:r>
              <a:rPr lang="en-US" dirty="0">
                <a:solidFill>
                  <a:srgbClr val="273239"/>
                </a:solidFill>
              </a:rPr>
              <a:t>Derivation … in actual units as well as in generic notion as well </a:t>
            </a:r>
          </a:p>
          <a:p>
            <a:pPr marL="285750" indent="-285750" algn="l" rtl="0" fontAlgn="base">
              <a:buFont typeface="Arial" panose="020B0604020202020204" pitchFamily="34" charset="0"/>
              <a:buChar char="•"/>
            </a:pPr>
            <a:r>
              <a:rPr lang="en-US" dirty="0">
                <a:solidFill>
                  <a:srgbClr val="273239"/>
                </a:solidFill>
              </a:rPr>
              <a:t>For loop runs for n+1 times, +1 time is for the testing of negative condition</a:t>
            </a:r>
          </a:p>
        </p:txBody>
      </p:sp>
    </p:spTree>
    <p:extLst>
      <p:ext uri="{BB962C8B-B14F-4D97-AF65-F5344CB8AC3E}">
        <p14:creationId xmlns:p14="http://schemas.microsoft.com/office/powerpoint/2010/main" val="2496422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C0C8-3B63-1030-193F-C0AC8EC09A58}"/>
              </a:ext>
            </a:extLst>
          </p:cNvPr>
          <p:cNvSpPr>
            <a:spLocks noGrp="1"/>
          </p:cNvSpPr>
          <p:nvPr>
            <p:ph type="title"/>
          </p:nvPr>
        </p:nvSpPr>
        <p:spPr>
          <a:xfrm>
            <a:off x="838200" y="0"/>
            <a:ext cx="10515600" cy="576707"/>
          </a:xfrm>
        </p:spPr>
        <p:txBody>
          <a:bodyPr>
            <a:normAutofit fontScale="90000"/>
          </a:bodyPr>
          <a:lstStyle/>
          <a:p>
            <a:pPr algn="ctr" fontAlgn="base"/>
            <a:r>
              <a:rPr lang="en-IN" b="1" i="0" u="sng" dirty="0">
                <a:solidFill>
                  <a:srgbClr val="273239"/>
                </a:solidFill>
                <a:effectLst/>
                <a:latin typeface="Nunito" pitchFamily="2" charset="0"/>
              </a:rPr>
              <a:t>Asymptotic Notation.. </a:t>
            </a:r>
            <a:r>
              <a:rPr lang="en-IN" b="1" u="sng" dirty="0">
                <a:solidFill>
                  <a:srgbClr val="273239"/>
                </a:solidFill>
                <a:latin typeface="Nunito" pitchFamily="2" charset="0"/>
              </a:rPr>
              <a:t>Big Oh [O()] </a:t>
            </a:r>
            <a:endParaRPr lang="en-IN" b="1" i="0" dirty="0">
              <a:solidFill>
                <a:srgbClr val="273239"/>
              </a:solidFill>
              <a:effectLst/>
              <a:latin typeface="Nunito" pitchFamily="2" charset="0"/>
            </a:endParaRPr>
          </a:p>
        </p:txBody>
      </p:sp>
      <p:sp>
        <p:nvSpPr>
          <p:cNvPr id="4" name="TextBox 3">
            <a:extLst>
              <a:ext uri="{FF2B5EF4-FFF2-40B4-BE49-F238E27FC236}">
                <a16:creationId xmlns:a16="http://schemas.microsoft.com/office/drawing/2014/main" id="{68A80FB3-9819-AF75-197A-62F01D1BFC97}"/>
              </a:ext>
            </a:extLst>
          </p:cNvPr>
          <p:cNvSpPr txBox="1"/>
          <p:nvPr/>
        </p:nvSpPr>
        <p:spPr>
          <a:xfrm>
            <a:off x="706374" y="758952"/>
            <a:ext cx="11391138" cy="369332"/>
          </a:xfrm>
          <a:prstGeom prst="rect">
            <a:avLst/>
          </a:prstGeom>
          <a:noFill/>
        </p:spPr>
        <p:txBody>
          <a:bodyPr wrap="square">
            <a:spAutoFit/>
          </a:bodyPr>
          <a:lstStyle/>
          <a:p>
            <a:pPr algn="l" rtl="0" fontAlgn="base"/>
            <a:endParaRPr lang="en-US" b="0" i="0" dirty="0">
              <a:solidFill>
                <a:srgbClr val="273239"/>
              </a:solidFill>
              <a:effectLst/>
            </a:endParaRPr>
          </a:p>
        </p:txBody>
      </p:sp>
      <p:sp>
        <p:nvSpPr>
          <p:cNvPr id="3" name="TextBox 2">
            <a:extLst>
              <a:ext uri="{FF2B5EF4-FFF2-40B4-BE49-F238E27FC236}">
                <a16:creationId xmlns:a16="http://schemas.microsoft.com/office/drawing/2014/main" id="{87037883-E91D-5211-32BD-C03B96CA5552}"/>
              </a:ext>
            </a:extLst>
          </p:cNvPr>
          <p:cNvSpPr txBox="1"/>
          <p:nvPr/>
        </p:nvSpPr>
        <p:spPr>
          <a:xfrm>
            <a:off x="1015238" y="5804654"/>
            <a:ext cx="10034016" cy="646331"/>
          </a:xfrm>
          <a:prstGeom prst="rect">
            <a:avLst/>
          </a:prstGeom>
          <a:noFill/>
        </p:spPr>
        <p:txBody>
          <a:bodyPr wrap="square">
            <a:spAutoFit/>
          </a:bodyPr>
          <a:lstStyle/>
          <a:p>
            <a:pPr marL="285750" indent="-285750" algn="l" rtl="0" fontAlgn="base">
              <a:buFont typeface="Arial" panose="020B0604020202020204" pitchFamily="34" charset="0"/>
              <a:buChar char="•"/>
            </a:pPr>
            <a:r>
              <a:rPr lang="en-US" dirty="0">
                <a:solidFill>
                  <a:srgbClr val="273239"/>
                </a:solidFill>
              </a:rPr>
              <a:t>Similarly for Sum of Matrix is square function</a:t>
            </a:r>
          </a:p>
          <a:p>
            <a:pPr marL="285750" indent="-285750" algn="l" rtl="0" fontAlgn="base">
              <a:buFont typeface="Arial" panose="020B0604020202020204" pitchFamily="34" charset="0"/>
              <a:buChar char="•"/>
            </a:pPr>
            <a:r>
              <a:rPr lang="en-US" dirty="0">
                <a:solidFill>
                  <a:srgbClr val="273239"/>
                </a:solidFill>
              </a:rPr>
              <a:t>Graphically ..as input size grows … Quadratic function really takes off….</a:t>
            </a:r>
          </a:p>
        </p:txBody>
      </p:sp>
      <p:pic>
        <p:nvPicPr>
          <p:cNvPr id="7" name="Picture 6">
            <a:extLst>
              <a:ext uri="{FF2B5EF4-FFF2-40B4-BE49-F238E27FC236}">
                <a16:creationId xmlns:a16="http://schemas.microsoft.com/office/drawing/2014/main" id="{47AEFA70-F939-F2C8-3DA4-4FF6D047DF07}"/>
              </a:ext>
            </a:extLst>
          </p:cNvPr>
          <p:cNvPicPr>
            <a:picLocks noChangeAspect="1"/>
          </p:cNvPicPr>
          <p:nvPr/>
        </p:nvPicPr>
        <p:blipFill>
          <a:blip r:embed="rId2"/>
          <a:stretch>
            <a:fillRect/>
          </a:stretch>
        </p:blipFill>
        <p:spPr>
          <a:xfrm>
            <a:off x="1144911" y="1074562"/>
            <a:ext cx="9646146" cy="4178515"/>
          </a:xfrm>
          <a:prstGeom prst="rect">
            <a:avLst/>
          </a:prstGeom>
        </p:spPr>
      </p:pic>
    </p:spTree>
    <p:extLst>
      <p:ext uri="{BB962C8B-B14F-4D97-AF65-F5344CB8AC3E}">
        <p14:creationId xmlns:p14="http://schemas.microsoft.com/office/powerpoint/2010/main" val="3717706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C0C8-3B63-1030-193F-C0AC8EC09A58}"/>
              </a:ext>
            </a:extLst>
          </p:cNvPr>
          <p:cNvSpPr>
            <a:spLocks noGrp="1"/>
          </p:cNvSpPr>
          <p:nvPr>
            <p:ph type="title"/>
          </p:nvPr>
        </p:nvSpPr>
        <p:spPr>
          <a:xfrm>
            <a:off x="838200" y="0"/>
            <a:ext cx="10515600" cy="576707"/>
          </a:xfrm>
        </p:spPr>
        <p:txBody>
          <a:bodyPr>
            <a:normAutofit fontScale="90000"/>
          </a:bodyPr>
          <a:lstStyle/>
          <a:p>
            <a:pPr algn="ctr" fontAlgn="base"/>
            <a:r>
              <a:rPr lang="en-IN" b="1" i="0" u="sng" dirty="0">
                <a:solidFill>
                  <a:srgbClr val="273239"/>
                </a:solidFill>
                <a:effectLst/>
                <a:latin typeface="Nunito" pitchFamily="2" charset="0"/>
              </a:rPr>
              <a:t>Asymptotic Notation.. </a:t>
            </a:r>
            <a:r>
              <a:rPr lang="en-IN" b="1" u="sng" dirty="0">
                <a:solidFill>
                  <a:srgbClr val="273239"/>
                </a:solidFill>
                <a:latin typeface="Nunito" pitchFamily="2" charset="0"/>
              </a:rPr>
              <a:t>Big Oh [O()] </a:t>
            </a:r>
            <a:endParaRPr lang="en-IN" b="1" i="0" dirty="0">
              <a:solidFill>
                <a:srgbClr val="273239"/>
              </a:solidFill>
              <a:effectLst/>
              <a:latin typeface="Nunito" pitchFamily="2" charset="0"/>
            </a:endParaRPr>
          </a:p>
        </p:txBody>
      </p:sp>
      <p:sp>
        <p:nvSpPr>
          <p:cNvPr id="4" name="TextBox 3">
            <a:extLst>
              <a:ext uri="{FF2B5EF4-FFF2-40B4-BE49-F238E27FC236}">
                <a16:creationId xmlns:a16="http://schemas.microsoft.com/office/drawing/2014/main" id="{68A80FB3-9819-AF75-197A-62F01D1BFC97}"/>
              </a:ext>
            </a:extLst>
          </p:cNvPr>
          <p:cNvSpPr txBox="1"/>
          <p:nvPr/>
        </p:nvSpPr>
        <p:spPr>
          <a:xfrm>
            <a:off x="706374" y="758952"/>
            <a:ext cx="11391138" cy="369332"/>
          </a:xfrm>
          <a:prstGeom prst="rect">
            <a:avLst/>
          </a:prstGeom>
          <a:noFill/>
        </p:spPr>
        <p:txBody>
          <a:bodyPr wrap="square">
            <a:spAutoFit/>
          </a:bodyPr>
          <a:lstStyle/>
          <a:p>
            <a:pPr algn="l" rtl="0" fontAlgn="base"/>
            <a:endParaRPr lang="en-US" b="0" i="0" dirty="0">
              <a:solidFill>
                <a:srgbClr val="273239"/>
              </a:solidFill>
              <a:effectLst/>
            </a:endParaRPr>
          </a:p>
        </p:txBody>
      </p:sp>
      <p:sp>
        <p:nvSpPr>
          <p:cNvPr id="3" name="TextBox 2">
            <a:extLst>
              <a:ext uri="{FF2B5EF4-FFF2-40B4-BE49-F238E27FC236}">
                <a16:creationId xmlns:a16="http://schemas.microsoft.com/office/drawing/2014/main" id="{87037883-E91D-5211-32BD-C03B96CA5552}"/>
              </a:ext>
            </a:extLst>
          </p:cNvPr>
          <p:cNvSpPr txBox="1"/>
          <p:nvPr/>
        </p:nvSpPr>
        <p:spPr>
          <a:xfrm>
            <a:off x="1216406" y="4807958"/>
            <a:ext cx="8757378" cy="1200329"/>
          </a:xfrm>
          <a:prstGeom prst="rect">
            <a:avLst/>
          </a:prstGeom>
          <a:noFill/>
        </p:spPr>
        <p:txBody>
          <a:bodyPr wrap="square">
            <a:spAutoFit/>
          </a:bodyPr>
          <a:lstStyle/>
          <a:p>
            <a:pPr marL="285750" indent="-285750" algn="l" rtl="0" fontAlgn="base">
              <a:buFont typeface="Arial" panose="020B0604020202020204" pitchFamily="34" charset="0"/>
              <a:buChar char="•"/>
            </a:pPr>
            <a:r>
              <a:rPr lang="en-US" dirty="0">
                <a:solidFill>
                  <a:srgbClr val="273239"/>
                </a:solidFill>
              </a:rPr>
              <a:t>Comparing two algorithms .. Each with a quadratic growth</a:t>
            </a:r>
          </a:p>
          <a:p>
            <a:pPr marL="285750" indent="-285750" algn="l" rtl="0" fontAlgn="base">
              <a:buFont typeface="Arial" panose="020B0604020202020204" pitchFamily="34" charset="0"/>
              <a:buChar char="•"/>
            </a:pPr>
            <a:r>
              <a:rPr lang="en-US" dirty="0">
                <a:solidFill>
                  <a:srgbClr val="273239"/>
                </a:solidFill>
              </a:rPr>
              <a:t>As n approaches large number… non quadratic terms ,Constants become insignificant.. So also constants of Quadratic term.. </a:t>
            </a:r>
          </a:p>
          <a:p>
            <a:pPr marL="285750" indent="-285750" algn="l" rtl="0" fontAlgn="base">
              <a:buFont typeface="Arial" panose="020B0604020202020204" pitchFamily="34" charset="0"/>
              <a:buChar char="•"/>
            </a:pPr>
            <a:r>
              <a:rPr lang="en-US" dirty="0">
                <a:solidFill>
                  <a:srgbClr val="273239"/>
                </a:solidFill>
              </a:rPr>
              <a:t>Net result is ..we consider it as a set of Quadratic  time complexity </a:t>
            </a:r>
          </a:p>
        </p:txBody>
      </p:sp>
      <p:pic>
        <p:nvPicPr>
          <p:cNvPr id="6" name="Picture 5">
            <a:extLst>
              <a:ext uri="{FF2B5EF4-FFF2-40B4-BE49-F238E27FC236}">
                <a16:creationId xmlns:a16="http://schemas.microsoft.com/office/drawing/2014/main" id="{E90F7465-BAB2-89CF-CBDC-01DFFE7E8FEE}"/>
              </a:ext>
            </a:extLst>
          </p:cNvPr>
          <p:cNvPicPr>
            <a:picLocks noChangeAspect="1"/>
          </p:cNvPicPr>
          <p:nvPr/>
        </p:nvPicPr>
        <p:blipFill>
          <a:blip r:embed="rId2"/>
          <a:stretch>
            <a:fillRect/>
          </a:stretch>
        </p:blipFill>
        <p:spPr>
          <a:xfrm>
            <a:off x="1413544" y="1310529"/>
            <a:ext cx="8560240" cy="2502029"/>
          </a:xfrm>
          <a:prstGeom prst="rect">
            <a:avLst/>
          </a:prstGeom>
        </p:spPr>
      </p:pic>
    </p:spTree>
    <p:extLst>
      <p:ext uri="{BB962C8B-B14F-4D97-AF65-F5344CB8AC3E}">
        <p14:creationId xmlns:p14="http://schemas.microsoft.com/office/powerpoint/2010/main" val="1383223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C0C8-3B63-1030-193F-C0AC8EC09A58}"/>
              </a:ext>
            </a:extLst>
          </p:cNvPr>
          <p:cNvSpPr>
            <a:spLocks noGrp="1"/>
          </p:cNvSpPr>
          <p:nvPr>
            <p:ph type="title"/>
          </p:nvPr>
        </p:nvSpPr>
        <p:spPr>
          <a:xfrm>
            <a:off x="838200" y="0"/>
            <a:ext cx="10515600" cy="576707"/>
          </a:xfrm>
        </p:spPr>
        <p:txBody>
          <a:bodyPr>
            <a:normAutofit fontScale="90000"/>
          </a:bodyPr>
          <a:lstStyle/>
          <a:p>
            <a:pPr algn="ctr" fontAlgn="base"/>
            <a:r>
              <a:rPr lang="en-IN" b="1" i="0" u="sng" dirty="0">
                <a:solidFill>
                  <a:srgbClr val="273239"/>
                </a:solidFill>
                <a:effectLst/>
                <a:latin typeface="Nunito" pitchFamily="2" charset="0"/>
              </a:rPr>
              <a:t>Asymptotic Notation.. </a:t>
            </a:r>
            <a:r>
              <a:rPr lang="en-IN" b="1" u="sng" dirty="0">
                <a:solidFill>
                  <a:srgbClr val="273239"/>
                </a:solidFill>
                <a:latin typeface="Nunito" pitchFamily="2" charset="0"/>
              </a:rPr>
              <a:t>Big Oh [O()] </a:t>
            </a:r>
            <a:endParaRPr lang="en-IN" b="1" i="0" dirty="0">
              <a:solidFill>
                <a:srgbClr val="273239"/>
              </a:solidFill>
              <a:effectLst/>
              <a:latin typeface="Nunito" pitchFamily="2" charset="0"/>
            </a:endParaRPr>
          </a:p>
        </p:txBody>
      </p:sp>
      <p:sp>
        <p:nvSpPr>
          <p:cNvPr id="4" name="TextBox 3">
            <a:extLst>
              <a:ext uri="{FF2B5EF4-FFF2-40B4-BE49-F238E27FC236}">
                <a16:creationId xmlns:a16="http://schemas.microsoft.com/office/drawing/2014/main" id="{68A80FB3-9819-AF75-197A-62F01D1BFC97}"/>
              </a:ext>
            </a:extLst>
          </p:cNvPr>
          <p:cNvSpPr txBox="1"/>
          <p:nvPr/>
        </p:nvSpPr>
        <p:spPr>
          <a:xfrm>
            <a:off x="706374" y="758952"/>
            <a:ext cx="11391138" cy="369332"/>
          </a:xfrm>
          <a:prstGeom prst="rect">
            <a:avLst/>
          </a:prstGeom>
          <a:noFill/>
        </p:spPr>
        <p:txBody>
          <a:bodyPr wrap="square">
            <a:spAutoFit/>
          </a:bodyPr>
          <a:lstStyle/>
          <a:p>
            <a:pPr algn="l" rtl="0" fontAlgn="base"/>
            <a:endParaRPr lang="en-US" b="0" i="0" dirty="0">
              <a:solidFill>
                <a:srgbClr val="273239"/>
              </a:solidFill>
              <a:effectLst/>
            </a:endParaRPr>
          </a:p>
        </p:txBody>
      </p:sp>
      <p:sp>
        <p:nvSpPr>
          <p:cNvPr id="3" name="TextBox 2">
            <a:extLst>
              <a:ext uri="{FF2B5EF4-FFF2-40B4-BE49-F238E27FC236}">
                <a16:creationId xmlns:a16="http://schemas.microsoft.com/office/drawing/2014/main" id="{87037883-E91D-5211-32BD-C03B96CA5552}"/>
              </a:ext>
            </a:extLst>
          </p:cNvPr>
          <p:cNvSpPr txBox="1"/>
          <p:nvPr/>
        </p:nvSpPr>
        <p:spPr>
          <a:xfrm>
            <a:off x="1216406" y="5237726"/>
            <a:ext cx="8757378" cy="646331"/>
          </a:xfrm>
          <a:prstGeom prst="rect">
            <a:avLst/>
          </a:prstGeom>
          <a:noFill/>
        </p:spPr>
        <p:txBody>
          <a:bodyPr wrap="square">
            <a:spAutoFit/>
          </a:bodyPr>
          <a:lstStyle/>
          <a:p>
            <a:pPr marL="285750" indent="-285750" algn="l" rtl="0" fontAlgn="base">
              <a:buFont typeface="Arial" panose="020B0604020202020204" pitchFamily="34" charset="0"/>
              <a:buChar char="•"/>
            </a:pPr>
            <a:r>
              <a:rPr lang="en-US" dirty="0">
                <a:solidFill>
                  <a:srgbClr val="273239"/>
                </a:solidFill>
              </a:rPr>
              <a:t>5n^2 is always lesser than the all terns of f(n)</a:t>
            </a:r>
          </a:p>
          <a:p>
            <a:pPr marL="285750" indent="-285750" algn="l" rtl="0" fontAlgn="base">
              <a:buFont typeface="Arial" panose="020B0604020202020204" pitchFamily="34" charset="0"/>
              <a:buChar char="•"/>
            </a:pPr>
            <a:r>
              <a:rPr lang="en-US" dirty="0">
                <a:solidFill>
                  <a:srgbClr val="273239"/>
                </a:solidFill>
              </a:rPr>
              <a:t>So it is a lower bound ….</a:t>
            </a:r>
            <a:r>
              <a:rPr lang="en-US">
                <a:solidFill>
                  <a:srgbClr val="273239"/>
                </a:solidFill>
              </a:rPr>
              <a:t>Best case …</a:t>
            </a:r>
            <a:endParaRPr lang="en-US" dirty="0">
              <a:solidFill>
                <a:srgbClr val="273239"/>
              </a:solidFill>
            </a:endParaRPr>
          </a:p>
        </p:txBody>
      </p:sp>
      <p:pic>
        <p:nvPicPr>
          <p:cNvPr id="7" name="Picture 6">
            <a:extLst>
              <a:ext uri="{FF2B5EF4-FFF2-40B4-BE49-F238E27FC236}">
                <a16:creationId xmlns:a16="http://schemas.microsoft.com/office/drawing/2014/main" id="{26FE621C-D36A-61CC-8281-67B987D1E1EE}"/>
              </a:ext>
            </a:extLst>
          </p:cNvPr>
          <p:cNvPicPr>
            <a:picLocks noChangeAspect="1"/>
          </p:cNvPicPr>
          <p:nvPr/>
        </p:nvPicPr>
        <p:blipFill>
          <a:blip r:embed="rId2"/>
          <a:stretch>
            <a:fillRect/>
          </a:stretch>
        </p:blipFill>
        <p:spPr>
          <a:xfrm>
            <a:off x="960886" y="943618"/>
            <a:ext cx="9703299" cy="3911801"/>
          </a:xfrm>
          <a:prstGeom prst="rect">
            <a:avLst/>
          </a:prstGeom>
        </p:spPr>
      </p:pic>
    </p:spTree>
    <p:extLst>
      <p:ext uri="{BB962C8B-B14F-4D97-AF65-F5344CB8AC3E}">
        <p14:creationId xmlns:p14="http://schemas.microsoft.com/office/powerpoint/2010/main" val="2444631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C0C8-3B63-1030-193F-C0AC8EC09A58}"/>
              </a:ext>
            </a:extLst>
          </p:cNvPr>
          <p:cNvSpPr>
            <a:spLocks noGrp="1"/>
          </p:cNvSpPr>
          <p:nvPr>
            <p:ph type="title"/>
          </p:nvPr>
        </p:nvSpPr>
        <p:spPr>
          <a:xfrm>
            <a:off x="838200" y="0"/>
            <a:ext cx="10515600" cy="576707"/>
          </a:xfrm>
        </p:spPr>
        <p:txBody>
          <a:bodyPr>
            <a:normAutofit fontScale="90000"/>
          </a:bodyPr>
          <a:lstStyle/>
          <a:p>
            <a:pPr algn="ctr" fontAlgn="base"/>
            <a:r>
              <a:rPr lang="en-IN" b="1" i="0" u="sng" dirty="0">
                <a:solidFill>
                  <a:srgbClr val="273239"/>
                </a:solidFill>
                <a:effectLst/>
                <a:latin typeface="Nunito" pitchFamily="2" charset="0"/>
              </a:rPr>
              <a:t>Asymptotic Notation.. </a:t>
            </a:r>
            <a:r>
              <a:rPr lang="en-IN" b="1" u="sng" dirty="0">
                <a:solidFill>
                  <a:srgbClr val="273239"/>
                </a:solidFill>
                <a:latin typeface="Nunito" pitchFamily="2" charset="0"/>
              </a:rPr>
              <a:t>Big Oh [O()] </a:t>
            </a:r>
            <a:endParaRPr lang="en-IN" b="1" i="0" dirty="0">
              <a:solidFill>
                <a:srgbClr val="273239"/>
              </a:solidFill>
              <a:effectLst/>
              <a:latin typeface="Nunito" pitchFamily="2" charset="0"/>
            </a:endParaRPr>
          </a:p>
        </p:txBody>
      </p:sp>
      <p:sp>
        <p:nvSpPr>
          <p:cNvPr id="4" name="TextBox 3">
            <a:extLst>
              <a:ext uri="{FF2B5EF4-FFF2-40B4-BE49-F238E27FC236}">
                <a16:creationId xmlns:a16="http://schemas.microsoft.com/office/drawing/2014/main" id="{68A80FB3-9819-AF75-197A-62F01D1BFC97}"/>
              </a:ext>
            </a:extLst>
          </p:cNvPr>
          <p:cNvSpPr txBox="1"/>
          <p:nvPr/>
        </p:nvSpPr>
        <p:spPr>
          <a:xfrm>
            <a:off x="706374" y="758952"/>
            <a:ext cx="11391138" cy="369332"/>
          </a:xfrm>
          <a:prstGeom prst="rect">
            <a:avLst/>
          </a:prstGeom>
          <a:noFill/>
        </p:spPr>
        <p:txBody>
          <a:bodyPr wrap="square">
            <a:spAutoFit/>
          </a:bodyPr>
          <a:lstStyle/>
          <a:p>
            <a:pPr algn="l" rtl="0" fontAlgn="base"/>
            <a:endParaRPr lang="en-US" b="0" i="0" dirty="0">
              <a:solidFill>
                <a:srgbClr val="273239"/>
              </a:solidFill>
              <a:effectLst/>
            </a:endParaRPr>
          </a:p>
        </p:txBody>
      </p:sp>
      <p:sp>
        <p:nvSpPr>
          <p:cNvPr id="3" name="TextBox 2">
            <a:extLst>
              <a:ext uri="{FF2B5EF4-FFF2-40B4-BE49-F238E27FC236}">
                <a16:creationId xmlns:a16="http://schemas.microsoft.com/office/drawing/2014/main" id="{87037883-E91D-5211-32BD-C03B96CA5552}"/>
              </a:ext>
            </a:extLst>
          </p:cNvPr>
          <p:cNvSpPr txBox="1"/>
          <p:nvPr/>
        </p:nvSpPr>
        <p:spPr>
          <a:xfrm>
            <a:off x="1034173" y="5485621"/>
            <a:ext cx="8757378" cy="646331"/>
          </a:xfrm>
          <a:prstGeom prst="rect">
            <a:avLst/>
          </a:prstGeom>
          <a:noFill/>
        </p:spPr>
        <p:txBody>
          <a:bodyPr wrap="square">
            <a:spAutoFit/>
          </a:bodyPr>
          <a:lstStyle/>
          <a:p>
            <a:pPr marL="285750" indent="-285750" algn="l" rtl="0" fontAlgn="base">
              <a:buFont typeface="Arial" panose="020B0604020202020204" pitchFamily="34" charset="0"/>
              <a:buChar char="•"/>
            </a:pPr>
            <a:r>
              <a:rPr lang="en-US" dirty="0">
                <a:solidFill>
                  <a:srgbClr val="273239"/>
                </a:solidFill>
              </a:rPr>
              <a:t>Sum of 2n+1 will always be less than 5n^2 + 3 n^2 = 8 n^2</a:t>
            </a:r>
          </a:p>
          <a:p>
            <a:pPr marL="285750" indent="-285750" algn="l" rtl="0" fontAlgn="base">
              <a:buFont typeface="Arial" panose="020B0604020202020204" pitchFamily="34" charset="0"/>
              <a:buChar char="•"/>
            </a:pPr>
            <a:r>
              <a:rPr lang="en-US" dirty="0">
                <a:solidFill>
                  <a:srgbClr val="273239"/>
                </a:solidFill>
              </a:rPr>
              <a:t>So it is a Upper  bound ….worst case </a:t>
            </a:r>
          </a:p>
        </p:txBody>
      </p:sp>
      <p:pic>
        <p:nvPicPr>
          <p:cNvPr id="6" name="Picture 5">
            <a:extLst>
              <a:ext uri="{FF2B5EF4-FFF2-40B4-BE49-F238E27FC236}">
                <a16:creationId xmlns:a16="http://schemas.microsoft.com/office/drawing/2014/main" id="{45F2B6CA-14B5-9B92-8918-359510B1A0A0}"/>
              </a:ext>
            </a:extLst>
          </p:cNvPr>
          <p:cNvPicPr>
            <a:picLocks noChangeAspect="1"/>
          </p:cNvPicPr>
          <p:nvPr/>
        </p:nvPicPr>
        <p:blipFill>
          <a:blip r:embed="rId2"/>
          <a:stretch>
            <a:fillRect/>
          </a:stretch>
        </p:blipFill>
        <p:spPr>
          <a:xfrm>
            <a:off x="1034173" y="1128284"/>
            <a:ext cx="9392133" cy="3988005"/>
          </a:xfrm>
          <a:prstGeom prst="rect">
            <a:avLst/>
          </a:prstGeom>
        </p:spPr>
      </p:pic>
    </p:spTree>
    <p:extLst>
      <p:ext uri="{BB962C8B-B14F-4D97-AF65-F5344CB8AC3E}">
        <p14:creationId xmlns:p14="http://schemas.microsoft.com/office/powerpoint/2010/main" val="154061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C0C8-3B63-1030-193F-C0AC8EC09A58}"/>
              </a:ext>
            </a:extLst>
          </p:cNvPr>
          <p:cNvSpPr>
            <a:spLocks noGrp="1"/>
          </p:cNvSpPr>
          <p:nvPr>
            <p:ph type="title"/>
          </p:nvPr>
        </p:nvSpPr>
        <p:spPr>
          <a:xfrm>
            <a:off x="838200" y="0"/>
            <a:ext cx="10515600" cy="576707"/>
          </a:xfrm>
        </p:spPr>
        <p:txBody>
          <a:bodyPr>
            <a:normAutofit fontScale="90000"/>
          </a:bodyPr>
          <a:lstStyle/>
          <a:p>
            <a:pPr algn="ctr" fontAlgn="base"/>
            <a:r>
              <a:rPr lang="en-IN" b="1" i="0" u="sng" dirty="0">
                <a:solidFill>
                  <a:srgbClr val="273239"/>
                </a:solidFill>
                <a:effectLst/>
                <a:latin typeface="Nunito" pitchFamily="2" charset="0"/>
              </a:rPr>
              <a:t>Asymptotic Notation.. </a:t>
            </a:r>
            <a:r>
              <a:rPr lang="en-IN" b="1" u="sng" dirty="0">
                <a:solidFill>
                  <a:srgbClr val="273239"/>
                </a:solidFill>
                <a:latin typeface="Nunito" pitchFamily="2" charset="0"/>
              </a:rPr>
              <a:t>Big Oh [O()] </a:t>
            </a:r>
            <a:endParaRPr lang="en-IN" b="1" i="0" dirty="0">
              <a:solidFill>
                <a:srgbClr val="273239"/>
              </a:solidFill>
              <a:effectLst/>
              <a:latin typeface="Nunito" pitchFamily="2" charset="0"/>
            </a:endParaRPr>
          </a:p>
        </p:txBody>
      </p:sp>
      <p:sp>
        <p:nvSpPr>
          <p:cNvPr id="4" name="TextBox 3">
            <a:extLst>
              <a:ext uri="{FF2B5EF4-FFF2-40B4-BE49-F238E27FC236}">
                <a16:creationId xmlns:a16="http://schemas.microsoft.com/office/drawing/2014/main" id="{68A80FB3-9819-AF75-197A-62F01D1BFC97}"/>
              </a:ext>
            </a:extLst>
          </p:cNvPr>
          <p:cNvSpPr txBox="1"/>
          <p:nvPr/>
        </p:nvSpPr>
        <p:spPr>
          <a:xfrm>
            <a:off x="706374" y="758952"/>
            <a:ext cx="11391138" cy="369332"/>
          </a:xfrm>
          <a:prstGeom prst="rect">
            <a:avLst/>
          </a:prstGeom>
          <a:noFill/>
        </p:spPr>
        <p:txBody>
          <a:bodyPr wrap="square">
            <a:spAutoFit/>
          </a:bodyPr>
          <a:lstStyle/>
          <a:p>
            <a:pPr algn="l" rtl="0" fontAlgn="base"/>
            <a:endParaRPr lang="en-US" b="0" i="0" dirty="0">
              <a:solidFill>
                <a:srgbClr val="273239"/>
              </a:solidFill>
              <a:effectLst/>
            </a:endParaRPr>
          </a:p>
        </p:txBody>
      </p:sp>
      <p:sp>
        <p:nvSpPr>
          <p:cNvPr id="3" name="TextBox 2">
            <a:extLst>
              <a:ext uri="{FF2B5EF4-FFF2-40B4-BE49-F238E27FC236}">
                <a16:creationId xmlns:a16="http://schemas.microsoft.com/office/drawing/2014/main" id="{87037883-E91D-5211-32BD-C03B96CA5552}"/>
              </a:ext>
            </a:extLst>
          </p:cNvPr>
          <p:cNvSpPr txBox="1"/>
          <p:nvPr/>
        </p:nvSpPr>
        <p:spPr>
          <a:xfrm>
            <a:off x="1034173" y="5485621"/>
            <a:ext cx="8757378" cy="646331"/>
          </a:xfrm>
          <a:prstGeom prst="rect">
            <a:avLst/>
          </a:prstGeom>
          <a:noFill/>
        </p:spPr>
        <p:txBody>
          <a:bodyPr wrap="square">
            <a:spAutoFit/>
          </a:bodyPr>
          <a:lstStyle/>
          <a:p>
            <a:pPr marL="285750" indent="-285750" algn="l" rtl="0" fontAlgn="base">
              <a:buFont typeface="Arial" panose="020B0604020202020204" pitchFamily="34" charset="0"/>
              <a:buChar char="•"/>
            </a:pPr>
            <a:r>
              <a:rPr lang="en-US" dirty="0">
                <a:solidFill>
                  <a:srgbClr val="273239"/>
                </a:solidFill>
              </a:rPr>
              <a:t>Select both upper and     lower limits and function is tight bound in between…</a:t>
            </a:r>
          </a:p>
          <a:p>
            <a:pPr marL="285750" indent="-285750" algn="l" rtl="0" fontAlgn="base">
              <a:buFont typeface="Arial" panose="020B0604020202020204" pitchFamily="34" charset="0"/>
              <a:buChar char="•"/>
            </a:pPr>
            <a:r>
              <a:rPr lang="en-US" dirty="0">
                <a:solidFill>
                  <a:srgbClr val="273239"/>
                </a:solidFill>
              </a:rPr>
              <a:t>So it is a Average i.e. Tight bound ….</a:t>
            </a:r>
          </a:p>
        </p:txBody>
      </p:sp>
      <p:pic>
        <p:nvPicPr>
          <p:cNvPr id="7" name="Picture 6">
            <a:extLst>
              <a:ext uri="{FF2B5EF4-FFF2-40B4-BE49-F238E27FC236}">
                <a16:creationId xmlns:a16="http://schemas.microsoft.com/office/drawing/2014/main" id="{ED186C7D-6485-232A-F4B5-A9F7A297B951}"/>
              </a:ext>
            </a:extLst>
          </p:cNvPr>
          <p:cNvPicPr>
            <a:picLocks noChangeAspect="1"/>
          </p:cNvPicPr>
          <p:nvPr/>
        </p:nvPicPr>
        <p:blipFill>
          <a:blip r:embed="rId2"/>
          <a:stretch>
            <a:fillRect/>
          </a:stretch>
        </p:blipFill>
        <p:spPr>
          <a:xfrm>
            <a:off x="838200" y="970271"/>
            <a:ext cx="9417534" cy="4038808"/>
          </a:xfrm>
          <a:prstGeom prst="rect">
            <a:avLst/>
          </a:prstGeom>
        </p:spPr>
      </p:pic>
    </p:spTree>
    <p:extLst>
      <p:ext uri="{BB962C8B-B14F-4D97-AF65-F5344CB8AC3E}">
        <p14:creationId xmlns:p14="http://schemas.microsoft.com/office/powerpoint/2010/main" val="373439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C0C8-3B63-1030-193F-C0AC8EC09A58}"/>
              </a:ext>
            </a:extLst>
          </p:cNvPr>
          <p:cNvSpPr>
            <a:spLocks noGrp="1"/>
          </p:cNvSpPr>
          <p:nvPr>
            <p:ph type="title"/>
          </p:nvPr>
        </p:nvSpPr>
        <p:spPr>
          <a:xfrm>
            <a:off x="838200" y="182245"/>
            <a:ext cx="10515600" cy="576707"/>
          </a:xfrm>
        </p:spPr>
        <p:txBody>
          <a:bodyPr>
            <a:normAutofit fontScale="90000"/>
          </a:bodyPr>
          <a:lstStyle/>
          <a:p>
            <a:pPr algn="ctr" fontAlgn="base"/>
            <a:r>
              <a:rPr lang="en-IN" b="1" i="0" u="sng" dirty="0">
                <a:solidFill>
                  <a:srgbClr val="273239"/>
                </a:solidFill>
                <a:effectLst/>
                <a:latin typeface="Nunito" pitchFamily="2" charset="0"/>
              </a:rPr>
              <a:t>Definition of Algorithm</a:t>
            </a:r>
            <a:endParaRPr lang="en-IN" b="1" i="0" dirty="0">
              <a:solidFill>
                <a:srgbClr val="273239"/>
              </a:solidFill>
              <a:effectLst/>
              <a:latin typeface="Nunito" pitchFamily="2" charset="0"/>
            </a:endParaRPr>
          </a:p>
        </p:txBody>
      </p:sp>
      <p:sp>
        <p:nvSpPr>
          <p:cNvPr id="4" name="TextBox 3">
            <a:extLst>
              <a:ext uri="{FF2B5EF4-FFF2-40B4-BE49-F238E27FC236}">
                <a16:creationId xmlns:a16="http://schemas.microsoft.com/office/drawing/2014/main" id="{68A80FB3-9819-AF75-197A-62F01D1BFC97}"/>
              </a:ext>
            </a:extLst>
          </p:cNvPr>
          <p:cNvSpPr txBox="1"/>
          <p:nvPr/>
        </p:nvSpPr>
        <p:spPr>
          <a:xfrm>
            <a:off x="633222" y="1361224"/>
            <a:ext cx="11391138" cy="2585323"/>
          </a:xfrm>
          <a:prstGeom prst="rect">
            <a:avLst/>
          </a:prstGeom>
          <a:noFill/>
        </p:spPr>
        <p:txBody>
          <a:bodyPr wrap="square">
            <a:spAutoFit/>
          </a:bodyPr>
          <a:lstStyle/>
          <a:p>
            <a:pPr marL="285750" indent="-285750">
              <a:buFont typeface="Arial" panose="020B0604020202020204" pitchFamily="34" charset="0"/>
              <a:buChar char="•"/>
            </a:pPr>
            <a:r>
              <a:rPr lang="en-US" b="0" i="1" dirty="0">
                <a:solidFill>
                  <a:srgbClr val="273239"/>
                </a:solidFill>
                <a:effectLst/>
                <a:latin typeface="Nunito" pitchFamily="2" charset="0"/>
              </a:rPr>
              <a:t>The word </a:t>
            </a:r>
            <a:r>
              <a:rPr lang="en-US" b="1" i="1" u="sng" dirty="0">
                <a:effectLst/>
                <a:latin typeface="Nunito" pitchFamily="2" charset="0"/>
                <a:hlinkClick r:id="rId2"/>
              </a:rPr>
              <a:t>Algorithm</a:t>
            </a:r>
            <a:r>
              <a:rPr lang="en-US" b="0" i="1" dirty="0">
                <a:solidFill>
                  <a:srgbClr val="273239"/>
                </a:solidFill>
                <a:effectLst/>
                <a:latin typeface="Nunito" pitchFamily="2" charset="0"/>
              </a:rPr>
              <a:t> means ” A set of finite rules or instructions to be followed in calculations or other problem-solving operations ”</a:t>
            </a:r>
            <a:br>
              <a:rPr lang="en-US" dirty="0"/>
            </a:br>
            <a:r>
              <a:rPr lang="en-US" b="0" i="1" dirty="0">
                <a:solidFill>
                  <a:srgbClr val="273239"/>
                </a:solidFill>
                <a:effectLst/>
                <a:latin typeface="Nunito" pitchFamily="2" charset="0"/>
              </a:rPr>
              <a:t>Or</a:t>
            </a:r>
            <a:br>
              <a:rPr lang="en-US" dirty="0"/>
            </a:br>
            <a:r>
              <a:rPr lang="en-US" b="0" i="1" dirty="0">
                <a:solidFill>
                  <a:srgbClr val="273239"/>
                </a:solidFill>
                <a:effectLst/>
                <a:latin typeface="Nunito" pitchFamily="2" charset="0"/>
              </a:rPr>
              <a:t>” A procedure for solving a mathematical problem in a finite number of steps that frequently involves recursive operations”.</a:t>
            </a:r>
          </a:p>
          <a:p>
            <a:pPr marL="285750" indent="-285750">
              <a:buFont typeface="Arial" panose="020B0604020202020204" pitchFamily="34" charset="0"/>
              <a:buChar char="•"/>
            </a:pPr>
            <a:endParaRPr lang="en-US" i="1" dirty="0">
              <a:solidFill>
                <a:srgbClr val="273239"/>
              </a:solidFill>
              <a:latin typeface="Nunito" pitchFamily="2" charset="0"/>
            </a:endParaRPr>
          </a:p>
          <a:p>
            <a:endParaRPr lang="en-IN" dirty="0"/>
          </a:p>
          <a:p>
            <a:endParaRPr lang="en-IN" dirty="0"/>
          </a:p>
          <a:p>
            <a:endParaRPr lang="en-IN" dirty="0"/>
          </a:p>
        </p:txBody>
      </p:sp>
      <p:pic>
        <p:nvPicPr>
          <p:cNvPr id="5" name="Picture 4">
            <a:extLst>
              <a:ext uri="{FF2B5EF4-FFF2-40B4-BE49-F238E27FC236}">
                <a16:creationId xmlns:a16="http://schemas.microsoft.com/office/drawing/2014/main" id="{64521162-23BF-4EC4-68F9-A2AE4510656B}"/>
              </a:ext>
            </a:extLst>
          </p:cNvPr>
          <p:cNvPicPr>
            <a:picLocks noChangeAspect="1"/>
          </p:cNvPicPr>
          <p:nvPr/>
        </p:nvPicPr>
        <p:blipFill>
          <a:blip r:embed="rId3"/>
          <a:stretch>
            <a:fillRect/>
          </a:stretch>
        </p:blipFill>
        <p:spPr>
          <a:xfrm>
            <a:off x="3860562" y="3234301"/>
            <a:ext cx="4324572" cy="2629035"/>
          </a:xfrm>
          <a:prstGeom prst="rect">
            <a:avLst/>
          </a:prstGeom>
        </p:spPr>
      </p:pic>
    </p:spTree>
    <p:extLst>
      <p:ext uri="{BB962C8B-B14F-4D97-AF65-F5344CB8AC3E}">
        <p14:creationId xmlns:p14="http://schemas.microsoft.com/office/powerpoint/2010/main" val="4081453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C0C8-3B63-1030-193F-C0AC8EC09A58}"/>
              </a:ext>
            </a:extLst>
          </p:cNvPr>
          <p:cNvSpPr>
            <a:spLocks noGrp="1"/>
          </p:cNvSpPr>
          <p:nvPr>
            <p:ph type="title"/>
          </p:nvPr>
        </p:nvSpPr>
        <p:spPr>
          <a:xfrm>
            <a:off x="838200" y="0"/>
            <a:ext cx="10515600" cy="576707"/>
          </a:xfrm>
        </p:spPr>
        <p:txBody>
          <a:bodyPr>
            <a:noAutofit/>
          </a:bodyPr>
          <a:lstStyle/>
          <a:p>
            <a:pPr algn="ctr" fontAlgn="base"/>
            <a:r>
              <a:rPr lang="en-IN" sz="3200" b="1" i="0" u="sng" dirty="0">
                <a:solidFill>
                  <a:srgbClr val="273239"/>
                </a:solidFill>
                <a:effectLst/>
                <a:latin typeface="Nunito" pitchFamily="2" charset="0"/>
              </a:rPr>
              <a:t>Time Complexity Analysis – Some General Rules</a:t>
            </a:r>
            <a:endParaRPr lang="en-IN" sz="3200" b="1" i="0" dirty="0">
              <a:solidFill>
                <a:srgbClr val="273239"/>
              </a:solidFill>
              <a:effectLst/>
              <a:latin typeface="Nunito" pitchFamily="2" charset="0"/>
            </a:endParaRPr>
          </a:p>
        </p:txBody>
      </p:sp>
      <p:sp>
        <p:nvSpPr>
          <p:cNvPr id="4" name="TextBox 3">
            <a:extLst>
              <a:ext uri="{FF2B5EF4-FFF2-40B4-BE49-F238E27FC236}">
                <a16:creationId xmlns:a16="http://schemas.microsoft.com/office/drawing/2014/main" id="{68A80FB3-9819-AF75-197A-62F01D1BFC97}"/>
              </a:ext>
            </a:extLst>
          </p:cNvPr>
          <p:cNvSpPr txBox="1"/>
          <p:nvPr/>
        </p:nvSpPr>
        <p:spPr>
          <a:xfrm>
            <a:off x="706374" y="758952"/>
            <a:ext cx="11391138" cy="369332"/>
          </a:xfrm>
          <a:prstGeom prst="rect">
            <a:avLst/>
          </a:prstGeom>
          <a:noFill/>
        </p:spPr>
        <p:txBody>
          <a:bodyPr wrap="square">
            <a:spAutoFit/>
          </a:bodyPr>
          <a:lstStyle/>
          <a:p>
            <a:pPr algn="l" rtl="0" fontAlgn="base"/>
            <a:endParaRPr lang="en-US" b="0" i="0" dirty="0">
              <a:solidFill>
                <a:srgbClr val="273239"/>
              </a:solidFill>
              <a:effectLst/>
            </a:endParaRPr>
          </a:p>
        </p:txBody>
      </p:sp>
      <p:sp>
        <p:nvSpPr>
          <p:cNvPr id="3" name="TextBox 2">
            <a:extLst>
              <a:ext uri="{FF2B5EF4-FFF2-40B4-BE49-F238E27FC236}">
                <a16:creationId xmlns:a16="http://schemas.microsoft.com/office/drawing/2014/main" id="{87037883-E91D-5211-32BD-C03B96CA5552}"/>
              </a:ext>
            </a:extLst>
          </p:cNvPr>
          <p:cNvSpPr txBox="1"/>
          <p:nvPr/>
        </p:nvSpPr>
        <p:spPr>
          <a:xfrm>
            <a:off x="838200" y="5152967"/>
            <a:ext cx="9836656" cy="646331"/>
          </a:xfrm>
          <a:prstGeom prst="rect">
            <a:avLst/>
          </a:prstGeom>
          <a:noFill/>
        </p:spPr>
        <p:txBody>
          <a:bodyPr wrap="square">
            <a:spAutoFit/>
          </a:bodyPr>
          <a:lstStyle/>
          <a:p>
            <a:pPr marL="285750" indent="-285750" algn="l" rtl="0" fontAlgn="base">
              <a:buFont typeface="Arial" panose="020B0604020202020204" pitchFamily="34" charset="0"/>
              <a:buChar char="•"/>
            </a:pPr>
            <a:r>
              <a:rPr lang="en-US" dirty="0">
                <a:solidFill>
                  <a:srgbClr val="273239"/>
                </a:solidFill>
              </a:rPr>
              <a:t>We need it for large input size and worst case</a:t>
            </a:r>
          </a:p>
          <a:p>
            <a:pPr marL="285750" indent="-285750" algn="l" rtl="0" fontAlgn="base">
              <a:buFont typeface="Arial" panose="020B0604020202020204" pitchFamily="34" charset="0"/>
              <a:buChar char="•"/>
            </a:pPr>
            <a:r>
              <a:rPr lang="en-US" dirty="0">
                <a:solidFill>
                  <a:srgbClr val="273239"/>
                </a:solidFill>
              </a:rPr>
              <a:t>For some very large input size, lower order terms become insignificant , so also constant multiplier</a:t>
            </a:r>
          </a:p>
        </p:txBody>
      </p:sp>
      <p:pic>
        <p:nvPicPr>
          <p:cNvPr id="6" name="Picture 5">
            <a:extLst>
              <a:ext uri="{FF2B5EF4-FFF2-40B4-BE49-F238E27FC236}">
                <a16:creationId xmlns:a16="http://schemas.microsoft.com/office/drawing/2014/main" id="{904571E3-B22F-C528-3814-2F7F3F384F42}"/>
              </a:ext>
            </a:extLst>
          </p:cNvPr>
          <p:cNvPicPr>
            <a:picLocks noChangeAspect="1"/>
          </p:cNvPicPr>
          <p:nvPr/>
        </p:nvPicPr>
        <p:blipFill>
          <a:blip r:embed="rId2"/>
          <a:stretch>
            <a:fillRect/>
          </a:stretch>
        </p:blipFill>
        <p:spPr>
          <a:xfrm>
            <a:off x="838200" y="1058702"/>
            <a:ext cx="9836656" cy="3753043"/>
          </a:xfrm>
          <a:prstGeom prst="rect">
            <a:avLst/>
          </a:prstGeom>
        </p:spPr>
      </p:pic>
    </p:spTree>
    <p:extLst>
      <p:ext uri="{BB962C8B-B14F-4D97-AF65-F5344CB8AC3E}">
        <p14:creationId xmlns:p14="http://schemas.microsoft.com/office/powerpoint/2010/main" val="41280046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C0C8-3B63-1030-193F-C0AC8EC09A58}"/>
              </a:ext>
            </a:extLst>
          </p:cNvPr>
          <p:cNvSpPr>
            <a:spLocks noGrp="1"/>
          </p:cNvSpPr>
          <p:nvPr>
            <p:ph type="title"/>
          </p:nvPr>
        </p:nvSpPr>
        <p:spPr>
          <a:xfrm>
            <a:off x="838200" y="0"/>
            <a:ext cx="10515600" cy="576707"/>
          </a:xfrm>
        </p:spPr>
        <p:txBody>
          <a:bodyPr>
            <a:noAutofit/>
          </a:bodyPr>
          <a:lstStyle/>
          <a:p>
            <a:pPr algn="ctr" fontAlgn="base"/>
            <a:r>
              <a:rPr lang="en-IN" sz="3200" b="1" i="0" u="sng" dirty="0">
                <a:solidFill>
                  <a:srgbClr val="273239"/>
                </a:solidFill>
                <a:effectLst/>
                <a:latin typeface="Nunito" pitchFamily="2" charset="0"/>
              </a:rPr>
              <a:t>Time Complexity Analysis – Some General Rules</a:t>
            </a:r>
            <a:r>
              <a:rPr lang="en-IN" sz="3200" b="1" i="0" dirty="0">
                <a:solidFill>
                  <a:srgbClr val="273239"/>
                </a:solidFill>
                <a:effectLst/>
                <a:latin typeface="Nunito" pitchFamily="2" charset="0"/>
              </a:rPr>
              <a:t> </a:t>
            </a:r>
            <a:r>
              <a:rPr lang="en-IN" sz="2800" i="0" dirty="0" err="1">
                <a:solidFill>
                  <a:srgbClr val="273239"/>
                </a:solidFill>
                <a:effectLst/>
                <a:latin typeface="Nunito" pitchFamily="2" charset="0"/>
              </a:rPr>
              <a:t>conti</a:t>
            </a:r>
            <a:r>
              <a:rPr lang="en-IN" sz="2800" i="0" dirty="0">
                <a:solidFill>
                  <a:srgbClr val="273239"/>
                </a:solidFill>
                <a:effectLst/>
                <a:latin typeface="Nunito" pitchFamily="2" charset="0"/>
              </a:rPr>
              <a:t>..</a:t>
            </a:r>
          </a:p>
        </p:txBody>
      </p:sp>
      <p:sp>
        <p:nvSpPr>
          <p:cNvPr id="4" name="TextBox 3">
            <a:extLst>
              <a:ext uri="{FF2B5EF4-FFF2-40B4-BE49-F238E27FC236}">
                <a16:creationId xmlns:a16="http://schemas.microsoft.com/office/drawing/2014/main" id="{68A80FB3-9819-AF75-197A-62F01D1BFC97}"/>
              </a:ext>
            </a:extLst>
          </p:cNvPr>
          <p:cNvSpPr txBox="1"/>
          <p:nvPr/>
        </p:nvSpPr>
        <p:spPr>
          <a:xfrm>
            <a:off x="706374" y="758952"/>
            <a:ext cx="11391138" cy="369332"/>
          </a:xfrm>
          <a:prstGeom prst="rect">
            <a:avLst/>
          </a:prstGeom>
          <a:noFill/>
        </p:spPr>
        <p:txBody>
          <a:bodyPr wrap="square">
            <a:spAutoFit/>
          </a:bodyPr>
          <a:lstStyle/>
          <a:p>
            <a:pPr algn="l" rtl="0" fontAlgn="base"/>
            <a:endParaRPr lang="en-US" b="0" i="0" dirty="0">
              <a:solidFill>
                <a:srgbClr val="273239"/>
              </a:solidFill>
              <a:effectLst/>
            </a:endParaRPr>
          </a:p>
        </p:txBody>
      </p:sp>
      <p:sp>
        <p:nvSpPr>
          <p:cNvPr id="3" name="TextBox 2">
            <a:extLst>
              <a:ext uri="{FF2B5EF4-FFF2-40B4-BE49-F238E27FC236}">
                <a16:creationId xmlns:a16="http://schemas.microsoft.com/office/drawing/2014/main" id="{87037883-E91D-5211-32BD-C03B96CA5552}"/>
              </a:ext>
            </a:extLst>
          </p:cNvPr>
          <p:cNvSpPr txBox="1"/>
          <p:nvPr/>
        </p:nvSpPr>
        <p:spPr>
          <a:xfrm>
            <a:off x="838200" y="5116391"/>
            <a:ext cx="9836656" cy="1200329"/>
          </a:xfrm>
          <a:prstGeom prst="rect">
            <a:avLst/>
          </a:prstGeom>
          <a:noFill/>
        </p:spPr>
        <p:txBody>
          <a:bodyPr wrap="square">
            <a:spAutoFit/>
          </a:bodyPr>
          <a:lstStyle/>
          <a:p>
            <a:pPr marL="285750" indent="-285750" algn="l" rtl="0" fontAlgn="base">
              <a:buFont typeface="Arial" panose="020B0604020202020204" pitchFamily="34" charset="0"/>
              <a:buChar char="•"/>
            </a:pPr>
            <a:r>
              <a:rPr lang="en-US" dirty="0">
                <a:solidFill>
                  <a:srgbClr val="273239"/>
                </a:solidFill>
              </a:rPr>
              <a:t>Sum of all fragments rule </a:t>
            </a:r>
            <a:r>
              <a:rPr lang="en-US" dirty="0">
                <a:solidFill>
                  <a:srgbClr val="273239"/>
                </a:solidFill>
                <a:sym typeface="Wingdings" panose="05000000000000000000" pitchFamily="2" charset="2"/>
              </a:rPr>
              <a:t> </a:t>
            </a:r>
            <a:endParaRPr lang="en-US" dirty="0">
              <a:solidFill>
                <a:srgbClr val="273239"/>
              </a:solidFill>
            </a:endParaRPr>
          </a:p>
          <a:p>
            <a:pPr marL="742950" lvl="1" indent="-285750" fontAlgn="base">
              <a:buFont typeface="Arial" panose="020B0604020202020204" pitchFamily="34" charset="0"/>
              <a:buChar char="•"/>
            </a:pPr>
            <a:r>
              <a:rPr lang="en-US" dirty="0">
                <a:solidFill>
                  <a:srgbClr val="273239"/>
                </a:solidFill>
              </a:rPr>
              <a:t>For simple statements – it is one time </a:t>
            </a:r>
          </a:p>
          <a:p>
            <a:pPr marL="742950" lvl="1" indent="-285750" fontAlgn="base">
              <a:buFont typeface="Arial" panose="020B0604020202020204" pitchFamily="34" charset="0"/>
              <a:buChar char="•"/>
            </a:pPr>
            <a:r>
              <a:rPr lang="en-US" dirty="0">
                <a:solidFill>
                  <a:srgbClr val="273239"/>
                </a:solidFill>
              </a:rPr>
              <a:t>For a single loop – it is </a:t>
            </a:r>
            <a:r>
              <a:rPr lang="en-US" b="1" dirty="0">
                <a:solidFill>
                  <a:srgbClr val="273239"/>
                </a:solidFill>
              </a:rPr>
              <a:t>n</a:t>
            </a:r>
            <a:r>
              <a:rPr lang="en-US" dirty="0">
                <a:solidFill>
                  <a:srgbClr val="273239"/>
                </a:solidFill>
              </a:rPr>
              <a:t> times</a:t>
            </a:r>
          </a:p>
          <a:p>
            <a:pPr marL="742950" lvl="1" indent="-285750" fontAlgn="base">
              <a:buFont typeface="Arial" panose="020B0604020202020204" pitchFamily="34" charset="0"/>
              <a:buChar char="•"/>
            </a:pPr>
            <a:r>
              <a:rPr lang="en-US" dirty="0">
                <a:solidFill>
                  <a:srgbClr val="273239"/>
                </a:solidFill>
              </a:rPr>
              <a:t>For loop with in a loop – it is n^2</a:t>
            </a:r>
          </a:p>
        </p:txBody>
      </p:sp>
      <p:pic>
        <p:nvPicPr>
          <p:cNvPr id="7" name="Picture 6">
            <a:extLst>
              <a:ext uri="{FF2B5EF4-FFF2-40B4-BE49-F238E27FC236}">
                <a16:creationId xmlns:a16="http://schemas.microsoft.com/office/drawing/2014/main" id="{47118260-0A83-E2C4-4D52-B26B40F9C686}"/>
              </a:ext>
            </a:extLst>
          </p:cNvPr>
          <p:cNvPicPr>
            <a:picLocks noChangeAspect="1"/>
          </p:cNvPicPr>
          <p:nvPr/>
        </p:nvPicPr>
        <p:blipFill>
          <a:blip r:embed="rId2"/>
          <a:stretch>
            <a:fillRect/>
          </a:stretch>
        </p:blipFill>
        <p:spPr>
          <a:xfrm>
            <a:off x="1088644" y="943618"/>
            <a:ext cx="9868407" cy="3873699"/>
          </a:xfrm>
          <a:prstGeom prst="rect">
            <a:avLst/>
          </a:prstGeom>
        </p:spPr>
      </p:pic>
    </p:spTree>
    <p:extLst>
      <p:ext uri="{BB962C8B-B14F-4D97-AF65-F5344CB8AC3E}">
        <p14:creationId xmlns:p14="http://schemas.microsoft.com/office/powerpoint/2010/main" val="3424646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C0C8-3B63-1030-193F-C0AC8EC09A58}"/>
              </a:ext>
            </a:extLst>
          </p:cNvPr>
          <p:cNvSpPr>
            <a:spLocks noGrp="1"/>
          </p:cNvSpPr>
          <p:nvPr>
            <p:ph type="title"/>
          </p:nvPr>
        </p:nvSpPr>
        <p:spPr>
          <a:xfrm>
            <a:off x="640080" y="0"/>
            <a:ext cx="10713720" cy="576707"/>
          </a:xfrm>
        </p:spPr>
        <p:txBody>
          <a:bodyPr>
            <a:noAutofit/>
          </a:bodyPr>
          <a:lstStyle/>
          <a:p>
            <a:pPr algn="ctr" fontAlgn="base"/>
            <a:r>
              <a:rPr lang="en-IN" sz="3200" b="1" i="0" u="sng" dirty="0">
                <a:solidFill>
                  <a:srgbClr val="273239"/>
                </a:solidFill>
                <a:effectLst/>
                <a:latin typeface="Nunito" pitchFamily="2" charset="0"/>
              </a:rPr>
              <a:t>Time Complexity Analysis – Some General Rules</a:t>
            </a:r>
            <a:r>
              <a:rPr lang="en-IN" sz="3600" b="1" i="0" dirty="0">
                <a:solidFill>
                  <a:srgbClr val="273239"/>
                </a:solidFill>
                <a:effectLst/>
                <a:latin typeface="Nunito" pitchFamily="2" charset="0"/>
              </a:rPr>
              <a:t> </a:t>
            </a:r>
            <a:r>
              <a:rPr lang="en-IN" sz="3200" i="0" dirty="0" err="1">
                <a:solidFill>
                  <a:srgbClr val="273239"/>
                </a:solidFill>
                <a:effectLst/>
                <a:latin typeface="Nunito" pitchFamily="2" charset="0"/>
              </a:rPr>
              <a:t>conti</a:t>
            </a:r>
            <a:r>
              <a:rPr lang="en-IN" sz="3200" i="0" dirty="0">
                <a:solidFill>
                  <a:srgbClr val="273239"/>
                </a:solidFill>
                <a:effectLst/>
                <a:latin typeface="Nunito" pitchFamily="2" charset="0"/>
              </a:rPr>
              <a:t>..</a:t>
            </a:r>
            <a:endParaRPr lang="en-IN" sz="3200" b="1" i="0" dirty="0">
              <a:solidFill>
                <a:srgbClr val="273239"/>
              </a:solidFill>
              <a:effectLst/>
              <a:latin typeface="Nunito" pitchFamily="2" charset="0"/>
            </a:endParaRPr>
          </a:p>
        </p:txBody>
      </p:sp>
      <p:sp>
        <p:nvSpPr>
          <p:cNvPr id="4" name="TextBox 3">
            <a:extLst>
              <a:ext uri="{FF2B5EF4-FFF2-40B4-BE49-F238E27FC236}">
                <a16:creationId xmlns:a16="http://schemas.microsoft.com/office/drawing/2014/main" id="{68A80FB3-9819-AF75-197A-62F01D1BFC97}"/>
              </a:ext>
            </a:extLst>
          </p:cNvPr>
          <p:cNvSpPr txBox="1"/>
          <p:nvPr/>
        </p:nvSpPr>
        <p:spPr>
          <a:xfrm>
            <a:off x="706374" y="758952"/>
            <a:ext cx="11391138" cy="369332"/>
          </a:xfrm>
          <a:prstGeom prst="rect">
            <a:avLst/>
          </a:prstGeom>
          <a:noFill/>
        </p:spPr>
        <p:txBody>
          <a:bodyPr wrap="square">
            <a:spAutoFit/>
          </a:bodyPr>
          <a:lstStyle/>
          <a:p>
            <a:pPr algn="l" rtl="0" fontAlgn="base"/>
            <a:endParaRPr lang="en-US" b="0" i="0" dirty="0">
              <a:solidFill>
                <a:srgbClr val="273239"/>
              </a:solidFill>
              <a:effectLst/>
            </a:endParaRPr>
          </a:p>
        </p:txBody>
      </p:sp>
      <p:sp>
        <p:nvSpPr>
          <p:cNvPr id="3" name="TextBox 2">
            <a:extLst>
              <a:ext uri="{FF2B5EF4-FFF2-40B4-BE49-F238E27FC236}">
                <a16:creationId xmlns:a16="http://schemas.microsoft.com/office/drawing/2014/main" id="{87037883-E91D-5211-32BD-C03B96CA5552}"/>
              </a:ext>
            </a:extLst>
          </p:cNvPr>
          <p:cNvSpPr txBox="1"/>
          <p:nvPr/>
        </p:nvSpPr>
        <p:spPr>
          <a:xfrm>
            <a:off x="838200" y="5116391"/>
            <a:ext cx="9836656" cy="923330"/>
          </a:xfrm>
          <a:prstGeom prst="rect">
            <a:avLst/>
          </a:prstGeom>
          <a:noFill/>
        </p:spPr>
        <p:txBody>
          <a:bodyPr wrap="square">
            <a:spAutoFit/>
          </a:bodyPr>
          <a:lstStyle/>
          <a:p>
            <a:pPr marL="285750" indent="-285750" algn="l" rtl="0" fontAlgn="base">
              <a:buFont typeface="Arial" panose="020B0604020202020204" pitchFamily="34" charset="0"/>
              <a:buChar char="•"/>
            </a:pPr>
            <a:r>
              <a:rPr lang="en-US" dirty="0">
                <a:solidFill>
                  <a:srgbClr val="273239"/>
                </a:solidFill>
              </a:rPr>
              <a:t>Sum of all fragments rule </a:t>
            </a:r>
            <a:r>
              <a:rPr lang="en-US" dirty="0">
                <a:solidFill>
                  <a:srgbClr val="273239"/>
                </a:solidFill>
                <a:sym typeface="Wingdings" panose="05000000000000000000" pitchFamily="2" charset="2"/>
              </a:rPr>
              <a:t> </a:t>
            </a:r>
            <a:endParaRPr lang="en-US" dirty="0">
              <a:solidFill>
                <a:srgbClr val="273239"/>
              </a:solidFill>
            </a:endParaRPr>
          </a:p>
          <a:p>
            <a:pPr marL="742950" lvl="1" indent="-285750" fontAlgn="base">
              <a:buFont typeface="Arial" panose="020B0604020202020204" pitchFamily="34" charset="0"/>
              <a:buChar char="•"/>
            </a:pPr>
            <a:r>
              <a:rPr lang="en-US" dirty="0">
                <a:solidFill>
                  <a:srgbClr val="273239"/>
                </a:solidFill>
              </a:rPr>
              <a:t>Lower order terms will loose significance for very large size of input </a:t>
            </a:r>
          </a:p>
          <a:p>
            <a:pPr marL="742950" lvl="1" indent="-285750" fontAlgn="base">
              <a:buFont typeface="Arial" panose="020B0604020202020204" pitchFamily="34" charset="0"/>
              <a:buChar char="•"/>
            </a:pPr>
            <a:r>
              <a:rPr lang="en-US" dirty="0">
                <a:solidFill>
                  <a:srgbClr val="273239"/>
                </a:solidFill>
              </a:rPr>
              <a:t>So only second fragment weighs more</a:t>
            </a:r>
          </a:p>
        </p:txBody>
      </p:sp>
      <p:pic>
        <p:nvPicPr>
          <p:cNvPr id="6" name="Picture 5">
            <a:extLst>
              <a:ext uri="{FF2B5EF4-FFF2-40B4-BE49-F238E27FC236}">
                <a16:creationId xmlns:a16="http://schemas.microsoft.com/office/drawing/2014/main" id="{3E8B2A92-0657-F6B3-6DB2-E0DBB365627D}"/>
              </a:ext>
            </a:extLst>
          </p:cNvPr>
          <p:cNvPicPr>
            <a:picLocks noChangeAspect="1"/>
          </p:cNvPicPr>
          <p:nvPr/>
        </p:nvPicPr>
        <p:blipFill>
          <a:blip r:embed="rId2"/>
          <a:stretch>
            <a:fillRect/>
          </a:stretch>
        </p:blipFill>
        <p:spPr>
          <a:xfrm>
            <a:off x="1174767" y="758952"/>
            <a:ext cx="9163521" cy="4235668"/>
          </a:xfrm>
          <a:prstGeom prst="rect">
            <a:avLst/>
          </a:prstGeom>
        </p:spPr>
      </p:pic>
    </p:spTree>
    <p:extLst>
      <p:ext uri="{BB962C8B-B14F-4D97-AF65-F5344CB8AC3E}">
        <p14:creationId xmlns:p14="http://schemas.microsoft.com/office/powerpoint/2010/main" val="742132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C0C8-3B63-1030-193F-C0AC8EC09A58}"/>
              </a:ext>
            </a:extLst>
          </p:cNvPr>
          <p:cNvSpPr>
            <a:spLocks noGrp="1"/>
          </p:cNvSpPr>
          <p:nvPr>
            <p:ph type="title"/>
          </p:nvPr>
        </p:nvSpPr>
        <p:spPr>
          <a:xfrm>
            <a:off x="502920" y="0"/>
            <a:ext cx="10850880" cy="576707"/>
          </a:xfrm>
        </p:spPr>
        <p:txBody>
          <a:bodyPr>
            <a:noAutofit/>
          </a:bodyPr>
          <a:lstStyle/>
          <a:p>
            <a:pPr algn="ctr" fontAlgn="base"/>
            <a:r>
              <a:rPr lang="en-IN" sz="3200" b="1" i="0" u="sng" dirty="0">
                <a:solidFill>
                  <a:srgbClr val="273239"/>
                </a:solidFill>
                <a:effectLst/>
                <a:latin typeface="Nunito" pitchFamily="2" charset="0"/>
              </a:rPr>
              <a:t>Time Complexity Analysis – Some General Rules </a:t>
            </a:r>
            <a:r>
              <a:rPr lang="en-IN" sz="3600" b="1" i="0" dirty="0">
                <a:solidFill>
                  <a:srgbClr val="273239"/>
                </a:solidFill>
                <a:effectLst/>
                <a:latin typeface="Nunito" pitchFamily="2" charset="0"/>
              </a:rPr>
              <a:t> </a:t>
            </a:r>
            <a:r>
              <a:rPr lang="en-IN" sz="3200" i="0" dirty="0" err="1">
                <a:solidFill>
                  <a:srgbClr val="273239"/>
                </a:solidFill>
                <a:effectLst/>
                <a:latin typeface="Nunito" pitchFamily="2" charset="0"/>
              </a:rPr>
              <a:t>conti</a:t>
            </a:r>
            <a:r>
              <a:rPr lang="en-IN" sz="3200" i="0" dirty="0">
                <a:solidFill>
                  <a:srgbClr val="273239"/>
                </a:solidFill>
                <a:effectLst/>
                <a:latin typeface="Nunito" pitchFamily="2" charset="0"/>
              </a:rPr>
              <a:t>..</a:t>
            </a:r>
            <a:endParaRPr lang="en-IN" sz="3200" b="1" i="0" dirty="0">
              <a:solidFill>
                <a:srgbClr val="273239"/>
              </a:solidFill>
              <a:effectLst/>
              <a:latin typeface="Nunito" pitchFamily="2" charset="0"/>
            </a:endParaRPr>
          </a:p>
        </p:txBody>
      </p:sp>
      <p:sp>
        <p:nvSpPr>
          <p:cNvPr id="4" name="TextBox 3">
            <a:extLst>
              <a:ext uri="{FF2B5EF4-FFF2-40B4-BE49-F238E27FC236}">
                <a16:creationId xmlns:a16="http://schemas.microsoft.com/office/drawing/2014/main" id="{68A80FB3-9819-AF75-197A-62F01D1BFC97}"/>
              </a:ext>
            </a:extLst>
          </p:cNvPr>
          <p:cNvSpPr txBox="1"/>
          <p:nvPr/>
        </p:nvSpPr>
        <p:spPr>
          <a:xfrm>
            <a:off x="706374" y="758952"/>
            <a:ext cx="11391138" cy="369332"/>
          </a:xfrm>
          <a:prstGeom prst="rect">
            <a:avLst/>
          </a:prstGeom>
          <a:noFill/>
        </p:spPr>
        <p:txBody>
          <a:bodyPr wrap="square">
            <a:spAutoFit/>
          </a:bodyPr>
          <a:lstStyle/>
          <a:p>
            <a:pPr algn="l" rtl="0" fontAlgn="base"/>
            <a:endParaRPr lang="en-US" b="0" i="0" dirty="0">
              <a:solidFill>
                <a:srgbClr val="273239"/>
              </a:solidFill>
              <a:effectLst/>
            </a:endParaRPr>
          </a:p>
        </p:txBody>
      </p:sp>
      <p:sp>
        <p:nvSpPr>
          <p:cNvPr id="3" name="TextBox 2">
            <a:extLst>
              <a:ext uri="{FF2B5EF4-FFF2-40B4-BE49-F238E27FC236}">
                <a16:creationId xmlns:a16="http://schemas.microsoft.com/office/drawing/2014/main" id="{87037883-E91D-5211-32BD-C03B96CA5552}"/>
              </a:ext>
            </a:extLst>
          </p:cNvPr>
          <p:cNvSpPr txBox="1"/>
          <p:nvPr/>
        </p:nvSpPr>
        <p:spPr>
          <a:xfrm>
            <a:off x="838200" y="5445575"/>
            <a:ext cx="9836656" cy="923330"/>
          </a:xfrm>
          <a:prstGeom prst="rect">
            <a:avLst/>
          </a:prstGeom>
          <a:noFill/>
        </p:spPr>
        <p:txBody>
          <a:bodyPr wrap="square">
            <a:spAutoFit/>
          </a:bodyPr>
          <a:lstStyle/>
          <a:p>
            <a:pPr marL="285750" indent="-285750" algn="l" rtl="0" fontAlgn="base">
              <a:buFont typeface="Arial" panose="020B0604020202020204" pitchFamily="34" charset="0"/>
              <a:buChar char="•"/>
            </a:pPr>
            <a:r>
              <a:rPr lang="en-US" dirty="0">
                <a:solidFill>
                  <a:srgbClr val="273239"/>
                </a:solidFill>
              </a:rPr>
              <a:t>Conditional Statements rule </a:t>
            </a:r>
            <a:r>
              <a:rPr lang="en-US" dirty="0">
                <a:solidFill>
                  <a:srgbClr val="273239"/>
                </a:solidFill>
                <a:sym typeface="Wingdings" panose="05000000000000000000" pitchFamily="2" charset="2"/>
              </a:rPr>
              <a:t> </a:t>
            </a:r>
            <a:endParaRPr lang="en-US" dirty="0">
              <a:solidFill>
                <a:srgbClr val="273239"/>
              </a:solidFill>
            </a:endParaRPr>
          </a:p>
          <a:p>
            <a:pPr marL="742950" lvl="1" indent="-285750" fontAlgn="base">
              <a:buFont typeface="Arial" panose="020B0604020202020204" pitchFamily="34" charset="0"/>
              <a:buChar char="•"/>
            </a:pPr>
            <a:r>
              <a:rPr lang="en-US" dirty="0">
                <a:solidFill>
                  <a:srgbClr val="273239"/>
                </a:solidFill>
              </a:rPr>
              <a:t>Pick up worst case fragment as a applicable fragment </a:t>
            </a:r>
          </a:p>
          <a:p>
            <a:pPr marL="742950" lvl="1" indent="-285750" fontAlgn="base">
              <a:buFont typeface="Arial" panose="020B0604020202020204" pitchFamily="34" charset="0"/>
              <a:buChar char="•"/>
            </a:pPr>
            <a:r>
              <a:rPr lang="en-US" dirty="0">
                <a:solidFill>
                  <a:srgbClr val="273239"/>
                </a:solidFill>
              </a:rPr>
              <a:t>So </a:t>
            </a:r>
            <a:r>
              <a:rPr lang="en-US" b="1" dirty="0">
                <a:solidFill>
                  <a:srgbClr val="273239"/>
                </a:solidFill>
              </a:rPr>
              <a:t>else</a:t>
            </a:r>
            <a:r>
              <a:rPr lang="en-US" dirty="0">
                <a:solidFill>
                  <a:srgbClr val="273239"/>
                </a:solidFill>
              </a:rPr>
              <a:t> part in this case </a:t>
            </a:r>
          </a:p>
        </p:txBody>
      </p:sp>
      <p:pic>
        <p:nvPicPr>
          <p:cNvPr id="7" name="Picture 6">
            <a:extLst>
              <a:ext uri="{FF2B5EF4-FFF2-40B4-BE49-F238E27FC236}">
                <a16:creationId xmlns:a16="http://schemas.microsoft.com/office/drawing/2014/main" id="{65152238-32EF-ACCA-DDA2-9F7E6D3212DB}"/>
              </a:ext>
            </a:extLst>
          </p:cNvPr>
          <p:cNvPicPr>
            <a:picLocks noChangeAspect="1"/>
          </p:cNvPicPr>
          <p:nvPr/>
        </p:nvPicPr>
        <p:blipFill>
          <a:blip r:embed="rId2"/>
          <a:stretch>
            <a:fillRect/>
          </a:stretch>
        </p:blipFill>
        <p:spPr>
          <a:xfrm>
            <a:off x="1051945" y="758952"/>
            <a:ext cx="9722350" cy="4273770"/>
          </a:xfrm>
          <a:prstGeom prst="rect">
            <a:avLst/>
          </a:prstGeom>
        </p:spPr>
      </p:pic>
    </p:spTree>
    <p:extLst>
      <p:ext uri="{BB962C8B-B14F-4D97-AF65-F5344CB8AC3E}">
        <p14:creationId xmlns:p14="http://schemas.microsoft.com/office/powerpoint/2010/main" val="603032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C0C8-3B63-1030-193F-C0AC8EC09A58}"/>
              </a:ext>
            </a:extLst>
          </p:cNvPr>
          <p:cNvSpPr>
            <a:spLocks noGrp="1"/>
          </p:cNvSpPr>
          <p:nvPr>
            <p:ph type="title"/>
          </p:nvPr>
        </p:nvSpPr>
        <p:spPr>
          <a:xfrm>
            <a:off x="502920" y="0"/>
            <a:ext cx="10850880" cy="576707"/>
          </a:xfrm>
        </p:spPr>
        <p:txBody>
          <a:bodyPr>
            <a:noAutofit/>
          </a:bodyPr>
          <a:lstStyle/>
          <a:p>
            <a:pPr algn="ctr" fontAlgn="base"/>
            <a:r>
              <a:rPr lang="en-IN" sz="3200" b="1" i="0" u="sng" dirty="0">
                <a:solidFill>
                  <a:srgbClr val="273239"/>
                </a:solidFill>
                <a:effectLst/>
                <a:latin typeface="Nunito" pitchFamily="2" charset="0"/>
              </a:rPr>
              <a:t>Recursion</a:t>
            </a:r>
            <a:endParaRPr lang="en-IN" sz="3200" b="1" i="0" dirty="0">
              <a:solidFill>
                <a:srgbClr val="273239"/>
              </a:solidFill>
              <a:effectLst/>
              <a:latin typeface="Nunito" pitchFamily="2" charset="0"/>
            </a:endParaRPr>
          </a:p>
        </p:txBody>
      </p:sp>
      <p:sp>
        <p:nvSpPr>
          <p:cNvPr id="4" name="TextBox 3">
            <a:extLst>
              <a:ext uri="{FF2B5EF4-FFF2-40B4-BE49-F238E27FC236}">
                <a16:creationId xmlns:a16="http://schemas.microsoft.com/office/drawing/2014/main" id="{68A80FB3-9819-AF75-197A-62F01D1BFC97}"/>
              </a:ext>
            </a:extLst>
          </p:cNvPr>
          <p:cNvSpPr txBox="1"/>
          <p:nvPr/>
        </p:nvSpPr>
        <p:spPr>
          <a:xfrm>
            <a:off x="706374" y="758952"/>
            <a:ext cx="11391138" cy="369332"/>
          </a:xfrm>
          <a:prstGeom prst="rect">
            <a:avLst/>
          </a:prstGeom>
          <a:noFill/>
        </p:spPr>
        <p:txBody>
          <a:bodyPr wrap="square">
            <a:spAutoFit/>
          </a:bodyPr>
          <a:lstStyle/>
          <a:p>
            <a:pPr algn="l" rtl="0" fontAlgn="base"/>
            <a:endParaRPr lang="en-US" b="0" i="0" dirty="0">
              <a:solidFill>
                <a:srgbClr val="273239"/>
              </a:solidFill>
              <a:effectLst/>
            </a:endParaRPr>
          </a:p>
        </p:txBody>
      </p:sp>
      <p:sp>
        <p:nvSpPr>
          <p:cNvPr id="3" name="TextBox 2">
            <a:extLst>
              <a:ext uri="{FF2B5EF4-FFF2-40B4-BE49-F238E27FC236}">
                <a16:creationId xmlns:a16="http://schemas.microsoft.com/office/drawing/2014/main" id="{87037883-E91D-5211-32BD-C03B96CA5552}"/>
              </a:ext>
            </a:extLst>
          </p:cNvPr>
          <p:cNvSpPr txBox="1"/>
          <p:nvPr/>
        </p:nvSpPr>
        <p:spPr>
          <a:xfrm>
            <a:off x="502920" y="4922852"/>
            <a:ext cx="10850880" cy="1477328"/>
          </a:xfrm>
          <a:prstGeom prst="rect">
            <a:avLst/>
          </a:prstGeom>
          <a:noFill/>
        </p:spPr>
        <p:txBody>
          <a:bodyPr wrap="square">
            <a:spAutoFit/>
          </a:bodyPr>
          <a:lstStyle/>
          <a:p>
            <a:pPr marL="285750" indent="-285750" algn="l" rtl="0" fontAlgn="base">
              <a:buFont typeface="Arial" panose="020B0604020202020204" pitchFamily="34" charset="0"/>
              <a:buChar char="•"/>
            </a:pPr>
            <a:r>
              <a:rPr lang="en-US" dirty="0">
                <a:solidFill>
                  <a:srgbClr val="273239"/>
                </a:solidFill>
              </a:rPr>
              <a:t>Factorial – is a recursive function , calling itself with a reduced value as parameter</a:t>
            </a:r>
          </a:p>
          <a:p>
            <a:pPr marL="742950" lvl="1" indent="-285750" fontAlgn="base">
              <a:buFont typeface="Arial" panose="020B0604020202020204" pitchFamily="34" charset="0"/>
              <a:buChar char="•"/>
            </a:pPr>
            <a:r>
              <a:rPr lang="en-US" dirty="0">
                <a:solidFill>
                  <a:srgbClr val="273239"/>
                </a:solidFill>
              </a:rPr>
              <a:t>Have a base case which gives absolute value – wit out which code will go in infinite loop </a:t>
            </a:r>
          </a:p>
          <a:p>
            <a:pPr marL="742950" lvl="1" indent="-285750" fontAlgn="base">
              <a:buFont typeface="Arial" panose="020B0604020202020204" pitchFamily="34" charset="0"/>
              <a:buChar char="•"/>
            </a:pPr>
            <a:r>
              <a:rPr lang="en-US" dirty="0">
                <a:solidFill>
                  <a:srgbClr val="273239"/>
                </a:solidFill>
              </a:rPr>
              <a:t>Recursive function definition is easily mapped to a code</a:t>
            </a:r>
          </a:p>
          <a:p>
            <a:pPr marL="742950" lvl="1" indent="-285750" fontAlgn="base">
              <a:buFont typeface="Arial" panose="020B0604020202020204" pitchFamily="34" charset="0"/>
              <a:buChar char="•"/>
            </a:pPr>
            <a:r>
              <a:rPr lang="en-US" dirty="0">
                <a:solidFill>
                  <a:srgbClr val="273239"/>
                </a:solidFill>
              </a:rPr>
              <a:t>As the code runs, at each iteration, it saves the state and </a:t>
            </a:r>
          </a:p>
          <a:p>
            <a:pPr marL="1200150" lvl="2" indent="-285750" fontAlgn="base">
              <a:buFont typeface="Arial" panose="020B0604020202020204" pitchFamily="34" charset="0"/>
              <a:buChar char="•"/>
            </a:pPr>
            <a:r>
              <a:rPr lang="en-US" dirty="0">
                <a:solidFill>
                  <a:srgbClr val="273239"/>
                </a:solidFill>
              </a:rPr>
              <a:t>Once it reaches the base condition, eventually , it starts unwinds to return the results</a:t>
            </a:r>
          </a:p>
        </p:txBody>
      </p:sp>
      <p:pic>
        <p:nvPicPr>
          <p:cNvPr id="6" name="Picture 5">
            <a:extLst>
              <a:ext uri="{FF2B5EF4-FFF2-40B4-BE49-F238E27FC236}">
                <a16:creationId xmlns:a16="http://schemas.microsoft.com/office/drawing/2014/main" id="{649D5668-A1E8-7E6D-4447-F3934819C078}"/>
              </a:ext>
            </a:extLst>
          </p:cNvPr>
          <p:cNvPicPr>
            <a:picLocks noChangeAspect="1"/>
          </p:cNvPicPr>
          <p:nvPr/>
        </p:nvPicPr>
        <p:blipFill>
          <a:blip r:embed="rId2"/>
          <a:stretch>
            <a:fillRect/>
          </a:stretch>
        </p:blipFill>
        <p:spPr>
          <a:xfrm>
            <a:off x="706374" y="758952"/>
            <a:ext cx="9696948" cy="3981655"/>
          </a:xfrm>
          <a:prstGeom prst="rect">
            <a:avLst/>
          </a:prstGeom>
        </p:spPr>
      </p:pic>
    </p:spTree>
    <p:extLst>
      <p:ext uri="{BB962C8B-B14F-4D97-AF65-F5344CB8AC3E}">
        <p14:creationId xmlns:p14="http://schemas.microsoft.com/office/powerpoint/2010/main" val="30328599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C0C8-3B63-1030-193F-C0AC8EC09A58}"/>
              </a:ext>
            </a:extLst>
          </p:cNvPr>
          <p:cNvSpPr>
            <a:spLocks noGrp="1"/>
          </p:cNvSpPr>
          <p:nvPr>
            <p:ph type="title"/>
          </p:nvPr>
        </p:nvSpPr>
        <p:spPr>
          <a:xfrm>
            <a:off x="502920" y="0"/>
            <a:ext cx="10850880" cy="576707"/>
          </a:xfrm>
        </p:spPr>
        <p:txBody>
          <a:bodyPr>
            <a:noAutofit/>
          </a:bodyPr>
          <a:lstStyle/>
          <a:p>
            <a:pPr algn="ctr" fontAlgn="base"/>
            <a:r>
              <a:rPr lang="en-IN" sz="3200" b="1" i="0" u="sng" dirty="0">
                <a:solidFill>
                  <a:srgbClr val="273239"/>
                </a:solidFill>
                <a:effectLst/>
                <a:latin typeface="Nunito" pitchFamily="2" charset="0"/>
              </a:rPr>
              <a:t>Recursion – Factorial - code </a:t>
            </a:r>
            <a:endParaRPr lang="en-IN" sz="3200" b="1" i="0" dirty="0">
              <a:solidFill>
                <a:srgbClr val="273239"/>
              </a:solidFill>
              <a:effectLst/>
              <a:latin typeface="Nunito" pitchFamily="2" charset="0"/>
            </a:endParaRPr>
          </a:p>
        </p:txBody>
      </p:sp>
      <p:sp>
        <p:nvSpPr>
          <p:cNvPr id="4" name="TextBox 3">
            <a:extLst>
              <a:ext uri="{FF2B5EF4-FFF2-40B4-BE49-F238E27FC236}">
                <a16:creationId xmlns:a16="http://schemas.microsoft.com/office/drawing/2014/main" id="{68A80FB3-9819-AF75-197A-62F01D1BFC97}"/>
              </a:ext>
            </a:extLst>
          </p:cNvPr>
          <p:cNvSpPr txBox="1"/>
          <p:nvPr/>
        </p:nvSpPr>
        <p:spPr>
          <a:xfrm>
            <a:off x="706374" y="758952"/>
            <a:ext cx="11391138" cy="369332"/>
          </a:xfrm>
          <a:prstGeom prst="rect">
            <a:avLst/>
          </a:prstGeom>
          <a:noFill/>
        </p:spPr>
        <p:txBody>
          <a:bodyPr wrap="square">
            <a:spAutoFit/>
          </a:bodyPr>
          <a:lstStyle/>
          <a:p>
            <a:pPr algn="l" rtl="0" fontAlgn="base"/>
            <a:endParaRPr lang="en-US" b="0" i="0" dirty="0">
              <a:solidFill>
                <a:srgbClr val="273239"/>
              </a:solidFill>
              <a:effectLst/>
            </a:endParaRPr>
          </a:p>
        </p:txBody>
      </p:sp>
      <p:sp>
        <p:nvSpPr>
          <p:cNvPr id="3" name="TextBox 2">
            <a:extLst>
              <a:ext uri="{FF2B5EF4-FFF2-40B4-BE49-F238E27FC236}">
                <a16:creationId xmlns:a16="http://schemas.microsoft.com/office/drawing/2014/main" id="{87037883-E91D-5211-32BD-C03B96CA5552}"/>
              </a:ext>
            </a:extLst>
          </p:cNvPr>
          <p:cNvSpPr txBox="1"/>
          <p:nvPr/>
        </p:nvSpPr>
        <p:spPr>
          <a:xfrm>
            <a:off x="337756" y="589423"/>
            <a:ext cx="11516487" cy="6463308"/>
          </a:xfrm>
          <a:prstGeom prst="rect">
            <a:avLst/>
          </a:prstGeom>
          <a:noFill/>
        </p:spPr>
        <p:txBody>
          <a:bodyPr wrap="square">
            <a:spAutoFit/>
          </a:bodyPr>
          <a:lstStyle/>
          <a:p>
            <a:pPr marL="0" marR="0">
              <a:spcBef>
                <a:spcPts val="0"/>
              </a:spcBef>
              <a:spcAft>
                <a:spcPts val="0"/>
              </a:spcAft>
            </a:pPr>
            <a:r>
              <a:rPr lang="en-IN" sz="1800" b="1" dirty="0">
                <a:solidFill>
                  <a:srgbClr val="7F0055"/>
                </a:solidFill>
                <a:effectLst/>
                <a:latin typeface="Courier New" panose="02070309020205020404" pitchFamily="49" charset="0"/>
              </a:rPr>
              <a:t>public</a:t>
            </a:r>
            <a:r>
              <a:rPr lang="en-IN" sz="1800" dirty="0">
                <a:solidFill>
                  <a:srgbClr val="000000"/>
                </a:solidFill>
                <a:effectLst/>
                <a:latin typeface="Courier New" panose="02070309020205020404" pitchFamily="49" charset="0"/>
              </a:rPr>
              <a:t> </a:t>
            </a:r>
            <a:r>
              <a:rPr lang="en-IN" sz="1800" b="1" dirty="0">
                <a:solidFill>
                  <a:srgbClr val="7F0055"/>
                </a:solidFill>
                <a:effectLst/>
                <a:latin typeface="Courier New" panose="02070309020205020404" pitchFamily="49" charset="0"/>
              </a:rPr>
              <a:t>class</a:t>
            </a:r>
            <a:r>
              <a:rPr lang="en-IN" sz="1800" dirty="0">
                <a:solidFill>
                  <a:srgbClr val="000000"/>
                </a:solidFill>
                <a:effectLst/>
                <a:latin typeface="Courier New" panose="02070309020205020404" pitchFamily="49" charset="0"/>
              </a:rPr>
              <a:t> Factorial {</a:t>
            </a:r>
          </a:p>
          <a:p>
            <a:pPr marL="0" marR="0">
              <a:spcBef>
                <a:spcPts val="0"/>
              </a:spcBef>
              <a:spcAft>
                <a:spcPts val="0"/>
              </a:spcAft>
            </a:pPr>
            <a:r>
              <a:rPr lang="en-IN" sz="1800" dirty="0">
                <a:solidFill>
                  <a:srgbClr val="3F7F5F"/>
                </a:solidFill>
                <a:effectLst/>
                <a:latin typeface="Courier New" panose="02070309020205020404" pitchFamily="49" charset="0"/>
              </a:rPr>
              <a:t>	// Recursive Function to calculate the factorial of a number</a:t>
            </a:r>
            <a:endParaRPr lang="en-IN" sz="1800" dirty="0">
              <a:solidFill>
                <a:srgbClr val="000000"/>
              </a:solidFill>
              <a:effectLst/>
              <a:latin typeface="Courier New" panose="02070309020205020404" pitchFamily="49" charset="0"/>
            </a:endParaRPr>
          </a:p>
          <a:p>
            <a:pPr marL="0" marR="0">
              <a:spcBef>
                <a:spcPts val="0"/>
              </a:spcBef>
              <a:spcAft>
                <a:spcPts val="0"/>
              </a:spcAft>
            </a:pPr>
            <a:r>
              <a:rPr lang="en-IN" sz="1800" b="1" dirty="0">
                <a:solidFill>
                  <a:srgbClr val="7F0055"/>
                </a:solidFill>
                <a:effectLst/>
                <a:latin typeface="Courier New" panose="02070309020205020404" pitchFamily="49" charset="0"/>
              </a:rPr>
              <a:t>	static</a:t>
            </a:r>
            <a:r>
              <a:rPr lang="en-IN" sz="1800" dirty="0">
                <a:solidFill>
                  <a:srgbClr val="000000"/>
                </a:solidFill>
                <a:effectLst/>
                <a:latin typeface="Courier New" panose="02070309020205020404" pitchFamily="49" charset="0"/>
              </a:rPr>
              <a:t> </a:t>
            </a:r>
            <a:r>
              <a:rPr lang="en-IN" sz="1800" b="1" dirty="0">
                <a:solidFill>
                  <a:srgbClr val="7F0055"/>
                </a:solidFill>
                <a:effectLst/>
                <a:latin typeface="Courier New" panose="02070309020205020404" pitchFamily="49" charset="0"/>
              </a:rPr>
              <a:t>int</a:t>
            </a:r>
            <a:r>
              <a:rPr lang="en-IN" sz="1800" dirty="0">
                <a:solidFill>
                  <a:srgbClr val="000000"/>
                </a:solidFill>
                <a:effectLst/>
                <a:latin typeface="Courier New" panose="02070309020205020404" pitchFamily="49" charset="0"/>
              </a:rPr>
              <a:t> factorial(</a:t>
            </a:r>
            <a:r>
              <a:rPr lang="en-IN" sz="1800" b="1" dirty="0">
                <a:solidFill>
                  <a:srgbClr val="7F0055"/>
                </a:solidFill>
                <a:effectLst/>
                <a:latin typeface="Courier New" panose="02070309020205020404" pitchFamily="49" charset="0"/>
              </a:rPr>
              <a:t>int</a:t>
            </a:r>
            <a:r>
              <a:rPr lang="en-IN" sz="1800" dirty="0">
                <a:solidFill>
                  <a:srgbClr val="000000"/>
                </a:solidFill>
                <a:effectLst/>
                <a:latin typeface="Courier New" panose="02070309020205020404" pitchFamily="49" charset="0"/>
              </a:rPr>
              <a:t> </a:t>
            </a:r>
            <a:r>
              <a:rPr lang="en-IN" sz="1800" dirty="0">
                <a:solidFill>
                  <a:srgbClr val="6A3E3E"/>
                </a:solidFill>
                <a:effectLst/>
                <a:latin typeface="Courier New" panose="02070309020205020404" pitchFamily="49" charset="0"/>
              </a:rPr>
              <a:t>n</a:t>
            </a:r>
            <a:r>
              <a:rPr lang="en-IN" sz="1800" dirty="0">
                <a:solidFill>
                  <a:srgbClr val="000000"/>
                </a:solidFill>
                <a:effectLst/>
                <a:latin typeface="Courier New" panose="02070309020205020404" pitchFamily="49" charset="0"/>
              </a:rPr>
              <a:t>) {</a:t>
            </a:r>
          </a:p>
          <a:p>
            <a:pPr marL="0" marR="0">
              <a:spcBef>
                <a:spcPts val="0"/>
              </a:spcBef>
              <a:spcAft>
                <a:spcPts val="0"/>
              </a:spcAft>
            </a:pPr>
            <a:r>
              <a:rPr lang="en-IN" sz="1800" dirty="0">
                <a:solidFill>
                  <a:srgbClr val="000000"/>
                </a:solidFill>
                <a:effectLst/>
                <a:latin typeface="Courier New" panose="02070309020205020404" pitchFamily="49" charset="0"/>
              </a:rPr>
              <a:t>		</a:t>
            </a:r>
            <a:r>
              <a:rPr lang="en-IN" sz="1800" dirty="0" err="1">
                <a:solidFill>
                  <a:srgbClr val="000000"/>
                </a:solidFill>
                <a:effectLst/>
                <a:latin typeface="Courier New" panose="02070309020205020404" pitchFamily="49" charset="0"/>
              </a:rPr>
              <a:t>System.</a:t>
            </a:r>
            <a:r>
              <a:rPr lang="en-IN" sz="1800" b="1" i="1" dirty="0" err="1">
                <a:solidFill>
                  <a:srgbClr val="0000C0"/>
                </a:solidFill>
                <a:effectLst/>
                <a:latin typeface="Courier New" panose="02070309020205020404" pitchFamily="49" charset="0"/>
              </a:rPr>
              <a:t>out</a:t>
            </a:r>
            <a:r>
              <a:rPr lang="en-IN" sz="1800" dirty="0" err="1">
                <a:solidFill>
                  <a:srgbClr val="000000"/>
                </a:solidFill>
                <a:effectLst/>
                <a:latin typeface="Courier New" panose="02070309020205020404" pitchFamily="49" charset="0"/>
              </a:rPr>
              <a:t>.println</a:t>
            </a:r>
            <a:r>
              <a:rPr lang="en-IN" sz="1800" dirty="0">
                <a:solidFill>
                  <a:srgbClr val="000000"/>
                </a:solidFill>
                <a:effectLst/>
                <a:latin typeface="Courier New" panose="02070309020205020404" pitchFamily="49" charset="0"/>
              </a:rPr>
              <a:t>(</a:t>
            </a:r>
            <a:r>
              <a:rPr lang="en-IN" sz="1800" dirty="0">
                <a:solidFill>
                  <a:srgbClr val="2A00FF"/>
                </a:solidFill>
                <a:effectLst/>
                <a:latin typeface="Courier New" panose="02070309020205020404" pitchFamily="49" charset="0"/>
              </a:rPr>
              <a:t>"I am calculating Factorial("</a:t>
            </a:r>
            <a:r>
              <a:rPr lang="en-IN" sz="1800" dirty="0">
                <a:solidFill>
                  <a:srgbClr val="000000"/>
                </a:solidFill>
                <a:effectLst/>
                <a:latin typeface="Courier New" panose="02070309020205020404" pitchFamily="49" charset="0"/>
              </a:rPr>
              <a:t>+</a:t>
            </a:r>
            <a:r>
              <a:rPr lang="en-IN" sz="1800" dirty="0">
                <a:solidFill>
                  <a:srgbClr val="6A3E3E"/>
                </a:solidFill>
                <a:effectLst/>
                <a:latin typeface="Courier New" panose="02070309020205020404" pitchFamily="49" charset="0"/>
              </a:rPr>
              <a:t>n</a:t>
            </a:r>
            <a:r>
              <a:rPr lang="en-IN" sz="1800" dirty="0">
                <a:solidFill>
                  <a:srgbClr val="000000"/>
                </a:solidFill>
                <a:effectLst/>
                <a:latin typeface="Courier New" panose="02070309020205020404" pitchFamily="49" charset="0"/>
              </a:rPr>
              <a:t>+</a:t>
            </a:r>
            <a:r>
              <a:rPr lang="en-IN" sz="1800" dirty="0">
                <a:solidFill>
                  <a:srgbClr val="2A00FF"/>
                </a:solidFill>
                <a:effectLst/>
                <a:latin typeface="Courier New" panose="02070309020205020404" pitchFamily="49" charset="0"/>
              </a:rPr>
              <a:t>")"</a:t>
            </a:r>
            <a:r>
              <a:rPr lang="en-IN" sz="1800" dirty="0">
                <a:solidFill>
                  <a:srgbClr val="000000"/>
                </a:solidFill>
                <a:effectLst/>
                <a:latin typeface="Courier New" panose="02070309020205020404" pitchFamily="49" charset="0"/>
              </a:rPr>
              <a:t>);</a:t>
            </a:r>
          </a:p>
          <a:p>
            <a:pPr marL="0" marR="0">
              <a:spcBef>
                <a:spcPts val="0"/>
              </a:spcBef>
              <a:spcAft>
                <a:spcPts val="0"/>
              </a:spcAft>
            </a:pPr>
            <a:r>
              <a:rPr lang="en-IN" sz="1800" dirty="0">
                <a:solidFill>
                  <a:srgbClr val="3F7F5F"/>
                </a:solidFill>
                <a:effectLst/>
                <a:latin typeface="Courier New" panose="02070309020205020404" pitchFamily="49" charset="0"/>
              </a:rPr>
              <a:t>		// Base case: If n is 0, the factorial is 1.</a:t>
            </a:r>
            <a:endParaRPr lang="en-IN" sz="1800" dirty="0">
              <a:solidFill>
                <a:srgbClr val="000000"/>
              </a:solidFill>
              <a:effectLst/>
              <a:latin typeface="Courier New" panose="02070309020205020404" pitchFamily="49" charset="0"/>
            </a:endParaRPr>
          </a:p>
          <a:p>
            <a:pPr marL="0" marR="0">
              <a:spcBef>
                <a:spcPts val="0"/>
              </a:spcBef>
              <a:spcAft>
                <a:spcPts val="0"/>
              </a:spcAft>
            </a:pPr>
            <a:r>
              <a:rPr lang="en-IN" sz="1800" b="1" dirty="0">
                <a:solidFill>
                  <a:srgbClr val="7F0055"/>
                </a:solidFill>
                <a:effectLst/>
                <a:latin typeface="Courier New" panose="02070309020205020404" pitchFamily="49" charset="0"/>
              </a:rPr>
              <a:t>		if</a:t>
            </a:r>
            <a:r>
              <a:rPr lang="en-IN" sz="1800" dirty="0">
                <a:solidFill>
                  <a:srgbClr val="000000"/>
                </a:solidFill>
                <a:effectLst/>
                <a:latin typeface="Courier New" panose="02070309020205020404" pitchFamily="49" charset="0"/>
              </a:rPr>
              <a:t> (</a:t>
            </a:r>
            <a:r>
              <a:rPr lang="en-IN" sz="1800" dirty="0">
                <a:solidFill>
                  <a:srgbClr val="6A3E3E"/>
                </a:solidFill>
                <a:effectLst/>
                <a:latin typeface="Courier New" panose="02070309020205020404" pitchFamily="49" charset="0"/>
              </a:rPr>
              <a:t>n</a:t>
            </a:r>
            <a:r>
              <a:rPr lang="en-IN" sz="1800" dirty="0">
                <a:solidFill>
                  <a:srgbClr val="000000"/>
                </a:solidFill>
                <a:effectLst/>
                <a:latin typeface="Courier New" panose="02070309020205020404" pitchFamily="49" charset="0"/>
              </a:rPr>
              <a:t> == 0) {</a:t>
            </a:r>
          </a:p>
          <a:p>
            <a:pPr marL="0" marR="0">
              <a:spcBef>
                <a:spcPts val="0"/>
              </a:spcBef>
              <a:spcAft>
                <a:spcPts val="0"/>
              </a:spcAft>
            </a:pPr>
            <a:r>
              <a:rPr lang="en-IN" sz="1800" dirty="0">
                <a:solidFill>
                  <a:srgbClr val="000000"/>
                </a:solidFill>
                <a:effectLst/>
                <a:latin typeface="Courier New" panose="02070309020205020404" pitchFamily="49" charset="0"/>
              </a:rPr>
              <a:t>			</a:t>
            </a:r>
            <a:r>
              <a:rPr lang="en-IN" sz="1800" dirty="0" err="1">
                <a:solidFill>
                  <a:srgbClr val="000000"/>
                </a:solidFill>
                <a:effectLst/>
                <a:latin typeface="Courier New" panose="02070309020205020404" pitchFamily="49" charset="0"/>
              </a:rPr>
              <a:t>System.</a:t>
            </a:r>
            <a:r>
              <a:rPr lang="en-IN" sz="1800" b="1" i="1" dirty="0" err="1">
                <a:solidFill>
                  <a:srgbClr val="0000C0"/>
                </a:solidFill>
                <a:effectLst/>
                <a:latin typeface="Courier New" panose="02070309020205020404" pitchFamily="49" charset="0"/>
              </a:rPr>
              <a:t>out</a:t>
            </a:r>
            <a:r>
              <a:rPr lang="en-IN" sz="1800" dirty="0" err="1">
                <a:solidFill>
                  <a:srgbClr val="000000"/>
                </a:solidFill>
                <a:effectLst/>
                <a:latin typeface="Courier New" panose="02070309020205020404" pitchFamily="49" charset="0"/>
              </a:rPr>
              <a:t>.println</a:t>
            </a:r>
            <a:r>
              <a:rPr lang="en-IN" sz="1800" dirty="0">
                <a:solidFill>
                  <a:srgbClr val="000000"/>
                </a:solidFill>
                <a:effectLst/>
                <a:latin typeface="Courier New" panose="02070309020205020404" pitchFamily="49" charset="0"/>
              </a:rPr>
              <a:t>(</a:t>
            </a:r>
            <a:r>
              <a:rPr lang="en-IN" sz="1800" dirty="0">
                <a:solidFill>
                  <a:srgbClr val="2A00FF"/>
                </a:solidFill>
                <a:effectLst/>
                <a:latin typeface="Courier New" panose="02070309020205020404" pitchFamily="49" charset="0"/>
              </a:rPr>
              <a:t>"I am Base case Factorial("</a:t>
            </a:r>
            <a:r>
              <a:rPr lang="en-IN" sz="1800" dirty="0">
                <a:solidFill>
                  <a:srgbClr val="000000"/>
                </a:solidFill>
                <a:effectLst/>
                <a:latin typeface="Courier New" panose="02070309020205020404" pitchFamily="49" charset="0"/>
              </a:rPr>
              <a:t>+</a:t>
            </a:r>
            <a:r>
              <a:rPr lang="en-IN" sz="1800" dirty="0">
                <a:solidFill>
                  <a:srgbClr val="6A3E3E"/>
                </a:solidFill>
                <a:effectLst/>
                <a:latin typeface="Courier New" panose="02070309020205020404" pitchFamily="49" charset="0"/>
              </a:rPr>
              <a:t>n</a:t>
            </a:r>
            <a:r>
              <a:rPr lang="en-IN" sz="1800" dirty="0">
                <a:solidFill>
                  <a:srgbClr val="000000"/>
                </a:solidFill>
                <a:effectLst/>
                <a:latin typeface="Courier New" panose="02070309020205020404" pitchFamily="49" charset="0"/>
              </a:rPr>
              <a:t>+</a:t>
            </a:r>
            <a:r>
              <a:rPr lang="en-IN" sz="1800" dirty="0">
                <a:solidFill>
                  <a:srgbClr val="2A00FF"/>
                </a:solidFill>
                <a:effectLst/>
                <a:latin typeface="Courier New" panose="02070309020205020404" pitchFamily="49" charset="0"/>
              </a:rPr>
              <a:t>") and 		</a:t>
            </a:r>
            <a:r>
              <a:rPr lang="en-IN" dirty="0">
                <a:solidFill>
                  <a:srgbClr val="2A00FF"/>
                </a:solidFill>
                <a:latin typeface="Courier New" panose="02070309020205020404" pitchFamily="49" charset="0"/>
              </a:rPr>
              <a:t>			</a:t>
            </a:r>
            <a:r>
              <a:rPr lang="en-IN" sz="1800" dirty="0">
                <a:solidFill>
                  <a:srgbClr val="2A00FF"/>
                </a:solidFill>
                <a:effectLst/>
                <a:latin typeface="Courier New" panose="02070309020205020404" pitchFamily="49" charset="0"/>
              </a:rPr>
              <a:t>returning with 1"</a:t>
            </a:r>
            <a:r>
              <a:rPr lang="en-IN" sz="1800" dirty="0">
                <a:solidFill>
                  <a:srgbClr val="000000"/>
                </a:solidFill>
                <a:effectLst/>
                <a:latin typeface="Courier New" panose="02070309020205020404" pitchFamily="49" charset="0"/>
              </a:rPr>
              <a:t>);</a:t>
            </a:r>
          </a:p>
          <a:p>
            <a:pPr marL="0" marR="0">
              <a:spcBef>
                <a:spcPts val="0"/>
              </a:spcBef>
              <a:spcAft>
                <a:spcPts val="0"/>
              </a:spcAft>
            </a:pPr>
            <a:r>
              <a:rPr lang="en-IN" sz="1800" b="1" dirty="0">
                <a:solidFill>
                  <a:srgbClr val="7F0055"/>
                </a:solidFill>
                <a:effectLst/>
                <a:latin typeface="Courier New" panose="02070309020205020404" pitchFamily="49" charset="0"/>
              </a:rPr>
              <a:t>			return</a:t>
            </a:r>
            <a:r>
              <a:rPr lang="en-IN" sz="1800" dirty="0">
                <a:solidFill>
                  <a:srgbClr val="000000"/>
                </a:solidFill>
                <a:effectLst/>
                <a:latin typeface="Courier New" panose="02070309020205020404" pitchFamily="49" charset="0"/>
              </a:rPr>
              <a:t> 1;</a:t>
            </a:r>
          </a:p>
          <a:p>
            <a:pPr marL="0" marR="0">
              <a:spcBef>
                <a:spcPts val="0"/>
              </a:spcBef>
              <a:spcAft>
                <a:spcPts val="0"/>
              </a:spcAft>
            </a:pPr>
            <a:r>
              <a:rPr lang="en-IN" sz="1800" dirty="0">
                <a:solidFill>
                  <a:srgbClr val="000000"/>
                </a:solidFill>
                <a:effectLst/>
                <a:latin typeface="Courier New" panose="02070309020205020404" pitchFamily="49" charset="0"/>
              </a:rPr>
              <a:t>		}</a:t>
            </a:r>
          </a:p>
          <a:p>
            <a:pPr lvl="2"/>
            <a:r>
              <a:rPr lang="en-IN" dirty="0">
                <a:solidFill>
                  <a:srgbClr val="3F7F5F"/>
                </a:solidFill>
                <a:effectLst/>
                <a:latin typeface="Courier New" panose="02070309020205020404" pitchFamily="49" charset="0"/>
              </a:rPr>
              <a:t>	// Recursive case: Calculate the factorial by multiplying n with the 	factorial of (n - 1).</a:t>
            </a:r>
            <a:endParaRPr lang="en-IN" dirty="0">
              <a:solidFill>
                <a:srgbClr val="000000"/>
              </a:solidFill>
              <a:effectLst/>
              <a:latin typeface="Courier New" panose="02070309020205020404" pitchFamily="49" charset="0"/>
            </a:endParaRPr>
          </a:p>
          <a:p>
            <a:pPr lvl="2"/>
            <a:r>
              <a:rPr lang="en-IN" b="1" dirty="0">
                <a:solidFill>
                  <a:srgbClr val="7F0055"/>
                </a:solidFill>
                <a:effectLst/>
                <a:latin typeface="Courier New" panose="02070309020205020404" pitchFamily="49" charset="0"/>
              </a:rPr>
              <a:t>	int</a:t>
            </a:r>
            <a:r>
              <a:rPr lang="en-IN" dirty="0">
                <a:solidFill>
                  <a:srgbClr val="000000"/>
                </a:solidFill>
                <a:effectLst/>
                <a:latin typeface="Courier New" panose="02070309020205020404" pitchFamily="49" charset="0"/>
              </a:rPr>
              <a:t> </a:t>
            </a:r>
            <a:r>
              <a:rPr lang="en-IN" dirty="0">
                <a:solidFill>
                  <a:srgbClr val="6A3E3E"/>
                </a:solidFill>
                <a:effectLst/>
                <a:latin typeface="Courier New" panose="02070309020205020404" pitchFamily="49" charset="0"/>
              </a:rPr>
              <a:t>F</a:t>
            </a:r>
            <a:r>
              <a:rPr lang="en-IN" dirty="0">
                <a:solidFill>
                  <a:srgbClr val="000000"/>
                </a:solidFill>
                <a:effectLst/>
                <a:latin typeface="Courier New" panose="02070309020205020404" pitchFamily="49" charset="0"/>
              </a:rPr>
              <a:t> = </a:t>
            </a:r>
            <a:r>
              <a:rPr lang="en-IN" dirty="0">
                <a:solidFill>
                  <a:srgbClr val="6A3E3E"/>
                </a:solidFill>
                <a:effectLst/>
                <a:latin typeface="Courier New" panose="02070309020205020404" pitchFamily="49" charset="0"/>
              </a:rPr>
              <a:t>n</a:t>
            </a:r>
            <a:r>
              <a:rPr lang="en-IN" dirty="0">
                <a:solidFill>
                  <a:srgbClr val="000000"/>
                </a:solidFill>
                <a:effectLst/>
                <a:latin typeface="Courier New" panose="02070309020205020404" pitchFamily="49" charset="0"/>
              </a:rPr>
              <a:t> * </a:t>
            </a:r>
            <a:r>
              <a:rPr lang="en-IN" i="1" dirty="0">
                <a:solidFill>
                  <a:srgbClr val="000000"/>
                </a:solidFill>
                <a:effectLst/>
                <a:latin typeface="Courier New" panose="02070309020205020404" pitchFamily="49" charset="0"/>
              </a:rPr>
              <a:t>factorial</a:t>
            </a:r>
            <a:r>
              <a:rPr lang="en-IN" dirty="0">
                <a:solidFill>
                  <a:srgbClr val="000000"/>
                </a:solidFill>
                <a:effectLst/>
                <a:latin typeface="Courier New" panose="02070309020205020404" pitchFamily="49" charset="0"/>
              </a:rPr>
              <a:t>(</a:t>
            </a:r>
            <a:r>
              <a:rPr lang="en-IN" dirty="0">
                <a:solidFill>
                  <a:srgbClr val="6A3E3E"/>
                </a:solidFill>
                <a:effectLst/>
                <a:latin typeface="Courier New" panose="02070309020205020404" pitchFamily="49" charset="0"/>
              </a:rPr>
              <a:t>n</a:t>
            </a:r>
            <a:r>
              <a:rPr lang="en-IN" dirty="0">
                <a:solidFill>
                  <a:srgbClr val="000000"/>
                </a:solidFill>
                <a:effectLst/>
                <a:latin typeface="Courier New" panose="02070309020205020404" pitchFamily="49" charset="0"/>
              </a:rPr>
              <a:t> - 1);</a:t>
            </a:r>
          </a:p>
          <a:p>
            <a:pPr lvl="2"/>
            <a:r>
              <a:rPr lang="en-IN" dirty="0">
                <a:solidFill>
                  <a:srgbClr val="000000"/>
                </a:solidFill>
                <a:effectLst/>
                <a:latin typeface="Courier New" panose="02070309020205020404" pitchFamily="49" charset="0"/>
              </a:rPr>
              <a:t>	</a:t>
            </a:r>
            <a:r>
              <a:rPr lang="en-IN" dirty="0" err="1">
                <a:solidFill>
                  <a:srgbClr val="000000"/>
                </a:solidFill>
                <a:effectLst/>
                <a:latin typeface="Courier New" panose="02070309020205020404" pitchFamily="49" charset="0"/>
              </a:rPr>
              <a:t>System.</a:t>
            </a:r>
            <a:r>
              <a:rPr lang="en-IN" b="1" i="1" dirty="0" err="1">
                <a:solidFill>
                  <a:srgbClr val="0000C0"/>
                </a:solidFill>
                <a:effectLst/>
                <a:latin typeface="Courier New" panose="02070309020205020404" pitchFamily="49" charset="0"/>
              </a:rPr>
              <a:t>out</a:t>
            </a:r>
            <a:r>
              <a:rPr lang="en-IN" dirty="0" err="1">
                <a:solidFill>
                  <a:srgbClr val="000000"/>
                </a:solidFill>
                <a:effectLst/>
                <a:latin typeface="Courier New" panose="02070309020205020404" pitchFamily="49" charset="0"/>
              </a:rPr>
              <a:t>.println</a:t>
            </a:r>
            <a:r>
              <a:rPr lang="en-IN" dirty="0">
                <a:solidFill>
                  <a:srgbClr val="000000"/>
                </a:solidFill>
                <a:effectLst/>
                <a:latin typeface="Courier New" panose="02070309020205020404" pitchFamily="49" charset="0"/>
              </a:rPr>
              <a:t>(</a:t>
            </a:r>
            <a:r>
              <a:rPr lang="en-IN" dirty="0">
                <a:solidFill>
                  <a:srgbClr val="2A00FF"/>
                </a:solidFill>
                <a:effectLst/>
                <a:latin typeface="Courier New" panose="02070309020205020404" pitchFamily="49" charset="0"/>
              </a:rPr>
              <a:t>"Done! Factorial("</a:t>
            </a:r>
            <a:r>
              <a:rPr lang="en-IN" dirty="0">
                <a:solidFill>
                  <a:srgbClr val="000000"/>
                </a:solidFill>
                <a:effectLst/>
                <a:latin typeface="Courier New" panose="02070309020205020404" pitchFamily="49" charset="0"/>
              </a:rPr>
              <a:t>+</a:t>
            </a:r>
            <a:r>
              <a:rPr lang="en-IN" dirty="0">
                <a:solidFill>
                  <a:srgbClr val="6A3E3E"/>
                </a:solidFill>
                <a:effectLst/>
                <a:latin typeface="Courier New" panose="02070309020205020404" pitchFamily="49" charset="0"/>
              </a:rPr>
              <a:t>n</a:t>
            </a:r>
            <a:r>
              <a:rPr lang="en-IN" dirty="0">
                <a:solidFill>
                  <a:srgbClr val="000000"/>
                </a:solidFill>
                <a:effectLst/>
                <a:latin typeface="Courier New" panose="02070309020205020404" pitchFamily="49" charset="0"/>
              </a:rPr>
              <a:t>+</a:t>
            </a:r>
            <a:r>
              <a:rPr lang="en-IN" dirty="0">
                <a:solidFill>
                  <a:srgbClr val="2A00FF"/>
                </a:solidFill>
                <a:effectLst/>
                <a:latin typeface="Courier New" panose="02070309020205020404" pitchFamily="49" charset="0"/>
              </a:rPr>
              <a:t>") and its value F = "</a:t>
            </a:r>
            <a:r>
              <a:rPr lang="en-IN" dirty="0">
                <a:solidFill>
                  <a:srgbClr val="000000"/>
                </a:solidFill>
                <a:effectLst/>
                <a:latin typeface="Courier New" panose="02070309020205020404" pitchFamily="49" charset="0"/>
              </a:rPr>
              <a:t>+</a:t>
            </a:r>
            <a:r>
              <a:rPr lang="en-IN" dirty="0">
                <a:solidFill>
                  <a:srgbClr val="6A3E3E"/>
                </a:solidFill>
                <a:effectLst/>
                <a:latin typeface="Courier New" panose="02070309020205020404" pitchFamily="49" charset="0"/>
              </a:rPr>
              <a:t>F</a:t>
            </a:r>
            <a:r>
              <a:rPr lang="en-IN" dirty="0">
                <a:solidFill>
                  <a:srgbClr val="000000"/>
                </a:solidFill>
                <a:effectLst/>
                <a:latin typeface="Courier New" panose="02070309020205020404" pitchFamily="49" charset="0"/>
              </a:rPr>
              <a:t>);</a:t>
            </a:r>
          </a:p>
          <a:p>
            <a:pPr lvl="2"/>
            <a:r>
              <a:rPr lang="en-IN" b="1" dirty="0">
                <a:solidFill>
                  <a:srgbClr val="7F0055"/>
                </a:solidFill>
                <a:effectLst/>
                <a:latin typeface="Courier New" panose="02070309020205020404" pitchFamily="49" charset="0"/>
              </a:rPr>
              <a:t>		return</a:t>
            </a:r>
            <a:r>
              <a:rPr lang="en-IN" dirty="0">
                <a:solidFill>
                  <a:srgbClr val="000000"/>
                </a:solidFill>
                <a:effectLst/>
                <a:latin typeface="Courier New" panose="02070309020205020404" pitchFamily="49" charset="0"/>
              </a:rPr>
              <a:t> </a:t>
            </a:r>
            <a:r>
              <a:rPr lang="en-IN" dirty="0">
                <a:solidFill>
                  <a:srgbClr val="6A3E3E"/>
                </a:solidFill>
                <a:effectLst/>
                <a:latin typeface="Courier New" panose="02070309020205020404" pitchFamily="49" charset="0"/>
              </a:rPr>
              <a:t>F</a:t>
            </a:r>
            <a:r>
              <a:rPr lang="en-IN" dirty="0">
                <a:solidFill>
                  <a:srgbClr val="000000"/>
                </a:solidFill>
                <a:effectLst/>
                <a:latin typeface="Courier New" panose="02070309020205020404" pitchFamily="49" charset="0"/>
              </a:rPr>
              <a:t>;</a:t>
            </a:r>
          </a:p>
          <a:p>
            <a:pPr lvl="1"/>
            <a:r>
              <a:rPr lang="en-IN" dirty="0">
                <a:solidFill>
                  <a:srgbClr val="000000"/>
                </a:solidFill>
                <a:effectLst/>
                <a:latin typeface="Courier New" panose="02070309020205020404" pitchFamily="49" charset="0"/>
              </a:rPr>
              <a:t>	}</a:t>
            </a:r>
          </a:p>
          <a:p>
            <a:pPr lvl="1"/>
            <a:r>
              <a:rPr lang="en-IN" b="1" dirty="0">
                <a:solidFill>
                  <a:srgbClr val="7F0055"/>
                </a:solidFill>
                <a:effectLst/>
                <a:latin typeface="Courier New" panose="02070309020205020404" pitchFamily="49" charset="0"/>
              </a:rPr>
              <a:t>public</a:t>
            </a:r>
            <a:r>
              <a:rPr lang="en-IN" dirty="0">
                <a:solidFill>
                  <a:srgbClr val="000000"/>
                </a:solidFill>
                <a:effectLst/>
                <a:latin typeface="Courier New" panose="02070309020205020404" pitchFamily="49" charset="0"/>
              </a:rPr>
              <a:t> </a:t>
            </a:r>
            <a:r>
              <a:rPr lang="en-IN" b="1" dirty="0">
                <a:solidFill>
                  <a:srgbClr val="7F0055"/>
                </a:solidFill>
                <a:effectLst/>
                <a:latin typeface="Courier New" panose="02070309020205020404" pitchFamily="49" charset="0"/>
              </a:rPr>
              <a:t>static</a:t>
            </a:r>
            <a:r>
              <a:rPr lang="en-IN" dirty="0">
                <a:solidFill>
                  <a:srgbClr val="000000"/>
                </a:solidFill>
                <a:effectLst/>
                <a:latin typeface="Courier New" panose="02070309020205020404" pitchFamily="49" charset="0"/>
              </a:rPr>
              <a:t> </a:t>
            </a:r>
            <a:r>
              <a:rPr lang="en-IN" b="1" dirty="0">
                <a:solidFill>
                  <a:srgbClr val="7F0055"/>
                </a:solidFill>
                <a:effectLst/>
                <a:latin typeface="Courier New" panose="02070309020205020404" pitchFamily="49" charset="0"/>
              </a:rPr>
              <a:t>void</a:t>
            </a:r>
            <a:r>
              <a:rPr lang="en-IN" dirty="0">
                <a:solidFill>
                  <a:srgbClr val="000000"/>
                </a:solidFill>
                <a:effectLst/>
                <a:latin typeface="Courier New" panose="02070309020205020404" pitchFamily="49" charset="0"/>
              </a:rPr>
              <a:t> main(String[] </a:t>
            </a:r>
            <a:r>
              <a:rPr lang="en-IN" dirty="0" err="1">
                <a:solidFill>
                  <a:srgbClr val="6A3E3E"/>
                </a:solidFill>
                <a:effectLst/>
                <a:latin typeface="Courier New" panose="02070309020205020404" pitchFamily="49" charset="0"/>
              </a:rPr>
              <a:t>args</a:t>
            </a:r>
            <a:r>
              <a:rPr lang="en-IN" dirty="0">
                <a:solidFill>
                  <a:srgbClr val="000000"/>
                </a:solidFill>
                <a:effectLst/>
                <a:latin typeface="Courier New" panose="02070309020205020404" pitchFamily="49" charset="0"/>
              </a:rPr>
              <a:t>) {</a:t>
            </a:r>
          </a:p>
          <a:p>
            <a:pPr lvl="1"/>
            <a:r>
              <a:rPr lang="en-IN" b="1" dirty="0">
                <a:solidFill>
                  <a:srgbClr val="7F0055"/>
                </a:solidFill>
                <a:effectLst/>
                <a:latin typeface="Courier New" panose="02070309020205020404" pitchFamily="49" charset="0"/>
              </a:rPr>
              <a:t>int</a:t>
            </a:r>
            <a:r>
              <a:rPr lang="en-IN" dirty="0">
                <a:solidFill>
                  <a:srgbClr val="000000"/>
                </a:solidFill>
                <a:effectLst/>
                <a:latin typeface="Courier New" panose="02070309020205020404" pitchFamily="49" charset="0"/>
              </a:rPr>
              <a:t> </a:t>
            </a:r>
            <a:r>
              <a:rPr lang="en-IN" dirty="0">
                <a:solidFill>
                  <a:srgbClr val="6A3E3E"/>
                </a:solidFill>
                <a:effectLst/>
                <a:latin typeface="Courier New" panose="02070309020205020404" pitchFamily="49" charset="0"/>
              </a:rPr>
              <a:t>n</a:t>
            </a:r>
            <a:r>
              <a:rPr lang="en-IN" dirty="0">
                <a:solidFill>
                  <a:srgbClr val="000000"/>
                </a:solidFill>
                <a:effectLst/>
                <a:latin typeface="Courier New" panose="02070309020205020404" pitchFamily="49" charset="0"/>
              </a:rPr>
              <a:t> = 4;</a:t>
            </a:r>
          </a:p>
          <a:p>
            <a:pPr lvl="1"/>
            <a:r>
              <a:rPr lang="en-IN" dirty="0">
                <a:solidFill>
                  <a:srgbClr val="3F7F5F"/>
                </a:solidFill>
                <a:effectLst/>
                <a:latin typeface="Courier New" panose="02070309020205020404" pitchFamily="49" charset="0"/>
              </a:rPr>
              <a:t>// Calculate and print the factorial of n.</a:t>
            </a:r>
            <a:endParaRPr lang="en-IN" dirty="0">
              <a:solidFill>
                <a:srgbClr val="000000"/>
              </a:solidFill>
              <a:effectLst/>
              <a:latin typeface="Courier New" panose="02070309020205020404" pitchFamily="49" charset="0"/>
            </a:endParaRPr>
          </a:p>
          <a:p>
            <a:pPr lvl="1"/>
            <a:r>
              <a:rPr lang="en-IN" b="1" dirty="0">
                <a:solidFill>
                  <a:srgbClr val="7F0055"/>
                </a:solidFill>
                <a:effectLst/>
                <a:latin typeface="Courier New" panose="02070309020205020404" pitchFamily="49" charset="0"/>
              </a:rPr>
              <a:t>int</a:t>
            </a:r>
            <a:r>
              <a:rPr lang="en-IN" dirty="0">
                <a:solidFill>
                  <a:srgbClr val="000000"/>
                </a:solidFill>
                <a:effectLst/>
                <a:latin typeface="Courier New" panose="02070309020205020404" pitchFamily="49" charset="0"/>
              </a:rPr>
              <a:t> </a:t>
            </a:r>
            <a:r>
              <a:rPr lang="en-IN" dirty="0">
                <a:solidFill>
                  <a:srgbClr val="6A3E3E"/>
                </a:solidFill>
                <a:effectLst/>
                <a:latin typeface="Courier New" panose="02070309020205020404" pitchFamily="49" charset="0"/>
              </a:rPr>
              <a:t>result</a:t>
            </a:r>
            <a:r>
              <a:rPr lang="en-IN" dirty="0">
                <a:solidFill>
                  <a:srgbClr val="000000"/>
                </a:solidFill>
                <a:effectLst/>
                <a:latin typeface="Courier New" panose="02070309020205020404" pitchFamily="49" charset="0"/>
              </a:rPr>
              <a:t> = </a:t>
            </a:r>
            <a:r>
              <a:rPr lang="en-IN" i="1" dirty="0">
                <a:solidFill>
                  <a:srgbClr val="000000"/>
                </a:solidFill>
                <a:effectLst/>
                <a:latin typeface="Courier New" panose="02070309020205020404" pitchFamily="49" charset="0"/>
              </a:rPr>
              <a:t>factorial</a:t>
            </a:r>
            <a:r>
              <a:rPr lang="en-IN" dirty="0">
                <a:solidFill>
                  <a:srgbClr val="000000"/>
                </a:solidFill>
                <a:effectLst/>
                <a:latin typeface="Courier New" panose="02070309020205020404" pitchFamily="49" charset="0"/>
              </a:rPr>
              <a:t>(</a:t>
            </a:r>
            <a:r>
              <a:rPr lang="en-IN" dirty="0">
                <a:solidFill>
                  <a:srgbClr val="6A3E3E"/>
                </a:solidFill>
                <a:effectLst/>
                <a:latin typeface="Courier New" panose="02070309020205020404" pitchFamily="49" charset="0"/>
              </a:rPr>
              <a:t>n</a:t>
            </a:r>
            <a:r>
              <a:rPr lang="en-IN" dirty="0">
                <a:solidFill>
                  <a:srgbClr val="000000"/>
                </a:solidFill>
                <a:effectLst/>
                <a:latin typeface="Courier New" panose="02070309020205020404" pitchFamily="49" charset="0"/>
              </a:rPr>
              <a:t>);</a:t>
            </a:r>
          </a:p>
          <a:p>
            <a:pPr lvl="1"/>
            <a:r>
              <a:rPr lang="en-IN" dirty="0" err="1">
                <a:solidFill>
                  <a:srgbClr val="000000"/>
                </a:solidFill>
                <a:effectLst/>
                <a:latin typeface="Courier New" panose="02070309020205020404" pitchFamily="49" charset="0"/>
              </a:rPr>
              <a:t>System.</a:t>
            </a:r>
            <a:r>
              <a:rPr lang="en-IN" b="1" i="1" dirty="0" err="1">
                <a:solidFill>
                  <a:srgbClr val="0000C0"/>
                </a:solidFill>
                <a:effectLst/>
                <a:latin typeface="Courier New" panose="02070309020205020404" pitchFamily="49" charset="0"/>
              </a:rPr>
              <a:t>out</a:t>
            </a:r>
            <a:r>
              <a:rPr lang="en-IN" dirty="0" err="1">
                <a:solidFill>
                  <a:srgbClr val="000000"/>
                </a:solidFill>
                <a:effectLst/>
                <a:latin typeface="Courier New" panose="02070309020205020404" pitchFamily="49" charset="0"/>
              </a:rPr>
              <a:t>.println</a:t>
            </a:r>
            <a:r>
              <a:rPr lang="en-IN" dirty="0">
                <a:solidFill>
                  <a:srgbClr val="000000"/>
                </a:solidFill>
                <a:effectLst/>
                <a:latin typeface="Courier New" panose="02070309020205020404" pitchFamily="49" charset="0"/>
              </a:rPr>
              <a:t>(</a:t>
            </a:r>
            <a:r>
              <a:rPr lang="en-IN" dirty="0">
                <a:solidFill>
                  <a:srgbClr val="2A00FF"/>
                </a:solidFill>
                <a:effectLst/>
                <a:latin typeface="Courier New" panose="02070309020205020404" pitchFamily="49" charset="0"/>
              </a:rPr>
              <a:t>"Factorial of "</a:t>
            </a:r>
            <a:r>
              <a:rPr lang="en-IN" dirty="0">
                <a:solidFill>
                  <a:srgbClr val="000000"/>
                </a:solidFill>
                <a:effectLst/>
                <a:latin typeface="Courier New" panose="02070309020205020404" pitchFamily="49" charset="0"/>
              </a:rPr>
              <a:t> + </a:t>
            </a:r>
            <a:r>
              <a:rPr lang="en-IN" dirty="0">
                <a:solidFill>
                  <a:srgbClr val="6A3E3E"/>
                </a:solidFill>
                <a:effectLst/>
                <a:latin typeface="Courier New" panose="02070309020205020404" pitchFamily="49" charset="0"/>
              </a:rPr>
              <a:t>n</a:t>
            </a:r>
            <a:r>
              <a:rPr lang="en-IN" dirty="0">
                <a:solidFill>
                  <a:srgbClr val="000000"/>
                </a:solidFill>
                <a:effectLst/>
                <a:latin typeface="Courier New" panose="02070309020205020404" pitchFamily="49" charset="0"/>
              </a:rPr>
              <a:t> + </a:t>
            </a:r>
            <a:r>
              <a:rPr lang="en-IN" dirty="0">
                <a:solidFill>
                  <a:srgbClr val="2A00FF"/>
                </a:solidFill>
                <a:effectLst/>
                <a:latin typeface="Courier New" panose="02070309020205020404" pitchFamily="49" charset="0"/>
              </a:rPr>
              <a:t>" is: "</a:t>
            </a:r>
            <a:r>
              <a:rPr lang="en-IN" dirty="0">
                <a:solidFill>
                  <a:srgbClr val="000000"/>
                </a:solidFill>
                <a:effectLst/>
                <a:latin typeface="Courier New" panose="02070309020205020404" pitchFamily="49" charset="0"/>
              </a:rPr>
              <a:t> + </a:t>
            </a:r>
            <a:r>
              <a:rPr lang="en-IN" dirty="0">
                <a:solidFill>
                  <a:srgbClr val="6A3E3E"/>
                </a:solidFill>
                <a:effectLst/>
                <a:latin typeface="Courier New" panose="02070309020205020404" pitchFamily="49" charset="0"/>
              </a:rPr>
              <a:t>result</a:t>
            </a:r>
            <a:r>
              <a:rPr lang="en-IN" dirty="0">
                <a:solidFill>
                  <a:srgbClr val="000000"/>
                </a:solidFill>
                <a:effectLst/>
                <a:latin typeface="Courier New" panose="02070309020205020404" pitchFamily="49" charset="0"/>
              </a:rPr>
              <a:t>);</a:t>
            </a:r>
          </a:p>
          <a:p>
            <a:pPr lvl="1"/>
            <a:r>
              <a:rPr lang="en-IN" dirty="0">
                <a:solidFill>
                  <a:srgbClr val="000000"/>
                </a:solidFill>
                <a:effectLst/>
                <a:latin typeface="Courier New" panose="02070309020205020404" pitchFamily="49" charset="0"/>
              </a:rPr>
              <a:t>}</a:t>
            </a:r>
          </a:p>
          <a:p>
            <a:r>
              <a:rPr lang="en-IN" dirty="0">
                <a:solidFill>
                  <a:srgbClr val="000000"/>
                </a:solidFill>
                <a:effectLst/>
                <a:latin typeface="Courier New" panose="02070309020205020404" pitchFamily="49" charset="0"/>
              </a:rPr>
              <a:t>}</a:t>
            </a:r>
          </a:p>
        </p:txBody>
      </p:sp>
    </p:spTree>
    <p:extLst>
      <p:ext uri="{BB962C8B-B14F-4D97-AF65-F5344CB8AC3E}">
        <p14:creationId xmlns:p14="http://schemas.microsoft.com/office/powerpoint/2010/main" val="18302994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C0C8-3B63-1030-193F-C0AC8EC09A58}"/>
              </a:ext>
            </a:extLst>
          </p:cNvPr>
          <p:cNvSpPr>
            <a:spLocks noGrp="1"/>
          </p:cNvSpPr>
          <p:nvPr>
            <p:ph type="title"/>
          </p:nvPr>
        </p:nvSpPr>
        <p:spPr>
          <a:xfrm>
            <a:off x="502920" y="0"/>
            <a:ext cx="10850880" cy="576707"/>
          </a:xfrm>
        </p:spPr>
        <p:txBody>
          <a:bodyPr>
            <a:noAutofit/>
          </a:bodyPr>
          <a:lstStyle/>
          <a:p>
            <a:pPr algn="ctr" fontAlgn="base"/>
            <a:r>
              <a:rPr lang="en-IN" sz="3200" b="1" i="0" u="sng" dirty="0">
                <a:solidFill>
                  <a:srgbClr val="273239"/>
                </a:solidFill>
                <a:effectLst/>
                <a:latin typeface="Nunito" pitchFamily="2" charset="0"/>
              </a:rPr>
              <a:t>Recursion – Factorial code - Run</a:t>
            </a:r>
            <a:endParaRPr lang="en-IN" sz="3200" b="1" i="0" dirty="0">
              <a:solidFill>
                <a:srgbClr val="273239"/>
              </a:solidFill>
              <a:effectLst/>
              <a:latin typeface="Nunito" pitchFamily="2" charset="0"/>
            </a:endParaRPr>
          </a:p>
        </p:txBody>
      </p:sp>
      <p:sp>
        <p:nvSpPr>
          <p:cNvPr id="4" name="TextBox 3">
            <a:extLst>
              <a:ext uri="{FF2B5EF4-FFF2-40B4-BE49-F238E27FC236}">
                <a16:creationId xmlns:a16="http://schemas.microsoft.com/office/drawing/2014/main" id="{68A80FB3-9819-AF75-197A-62F01D1BFC97}"/>
              </a:ext>
            </a:extLst>
          </p:cNvPr>
          <p:cNvSpPr txBox="1"/>
          <p:nvPr/>
        </p:nvSpPr>
        <p:spPr>
          <a:xfrm>
            <a:off x="706374" y="758952"/>
            <a:ext cx="11391138" cy="369332"/>
          </a:xfrm>
          <a:prstGeom prst="rect">
            <a:avLst/>
          </a:prstGeom>
          <a:noFill/>
        </p:spPr>
        <p:txBody>
          <a:bodyPr wrap="square">
            <a:spAutoFit/>
          </a:bodyPr>
          <a:lstStyle/>
          <a:p>
            <a:pPr algn="l" rtl="0" fontAlgn="base"/>
            <a:endParaRPr lang="en-US" b="0" i="0" dirty="0">
              <a:solidFill>
                <a:srgbClr val="273239"/>
              </a:solidFill>
              <a:effectLst/>
            </a:endParaRPr>
          </a:p>
        </p:txBody>
      </p:sp>
      <p:sp>
        <p:nvSpPr>
          <p:cNvPr id="5" name="TextBox 4">
            <a:extLst>
              <a:ext uri="{FF2B5EF4-FFF2-40B4-BE49-F238E27FC236}">
                <a16:creationId xmlns:a16="http://schemas.microsoft.com/office/drawing/2014/main" id="{0225DF65-6A8B-4333-338E-D7500388F0C1}"/>
              </a:ext>
            </a:extLst>
          </p:cNvPr>
          <p:cNvSpPr txBox="1"/>
          <p:nvPr/>
        </p:nvSpPr>
        <p:spPr>
          <a:xfrm>
            <a:off x="706374" y="1603539"/>
            <a:ext cx="10850880" cy="3970318"/>
          </a:xfrm>
          <a:prstGeom prst="rect">
            <a:avLst/>
          </a:prstGeom>
          <a:noFill/>
        </p:spPr>
        <p:txBody>
          <a:bodyPr wrap="square">
            <a:spAutoFit/>
          </a:bodyPr>
          <a:lstStyle/>
          <a:p>
            <a:pPr marL="0" marR="0">
              <a:spcBef>
                <a:spcPts val="0"/>
              </a:spcBef>
              <a:spcAft>
                <a:spcPts val="0"/>
              </a:spcAft>
            </a:pPr>
            <a:r>
              <a:rPr lang="en-US" sz="1800" dirty="0">
                <a:solidFill>
                  <a:srgbClr val="000000"/>
                </a:solidFill>
                <a:effectLst/>
                <a:latin typeface="Courier New" panose="02070309020205020404" pitchFamily="49" charset="0"/>
              </a:rPr>
              <a:t>I am calculating Factorial(4)</a:t>
            </a:r>
          </a:p>
          <a:p>
            <a:pPr marL="0" marR="0">
              <a:spcBef>
                <a:spcPts val="0"/>
              </a:spcBef>
              <a:spcAft>
                <a:spcPts val="0"/>
              </a:spcAft>
            </a:pPr>
            <a:r>
              <a:rPr lang="en-US" sz="1800" dirty="0">
                <a:solidFill>
                  <a:srgbClr val="000000"/>
                </a:solidFill>
                <a:effectLst/>
                <a:latin typeface="Courier New" panose="02070309020205020404" pitchFamily="49" charset="0"/>
              </a:rPr>
              <a:t>I am calculating Factorial(3)</a:t>
            </a:r>
          </a:p>
          <a:p>
            <a:pPr marL="0" marR="0">
              <a:spcBef>
                <a:spcPts val="0"/>
              </a:spcBef>
              <a:spcAft>
                <a:spcPts val="0"/>
              </a:spcAft>
            </a:pPr>
            <a:r>
              <a:rPr lang="en-US" sz="1800" dirty="0">
                <a:solidFill>
                  <a:srgbClr val="000000"/>
                </a:solidFill>
                <a:effectLst/>
                <a:latin typeface="Courier New" panose="02070309020205020404" pitchFamily="49" charset="0"/>
              </a:rPr>
              <a:t>I am calculating Factorial(2)</a:t>
            </a:r>
          </a:p>
          <a:p>
            <a:pPr marL="0" marR="0">
              <a:spcBef>
                <a:spcPts val="0"/>
              </a:spcBef>
              <a:spcAft>
                <a:spcPts val="0"/>
              </a:spcAft>
            </a:pPr>
            <a:r>
              <a:rPr lang="en-US" sz="1800" dirty="0">
                <a:solidFill>
                  <a:srgbClr val="000000"/>
                </a:solidFill>
                <a:effectLst/>
                <a:latin typeface="Courier New" panose="02070309020205020404" pitchFamily="49" charset="0"/>
              </a:rPr>
              <a:t>I am calculating Factorial(1)</a:t>
            </a:r>
          </a:p>
          <a:p>
            <a:pPr marL="0" marR="0">
              <a:spcBef>
                <a:spcPts val="0"/>
              </a:spcBef>
              <a:spcAft>
                <a:spcPts val="0"/>
              </a:spcAft>
            </a:pPr>
            <a:r>
              <a:rPr lang="en-US" sz="1800" dirty="0">
                <a:solidFill>
                  <a:srgbClr val="000000"/>
                </a:solidFill>
                <a:effectLst/>
                <a:latin typeface="Courier New" panose="02070309020205020404" pitchFamily="49" charset="0"/>
              </a:rPr>
              <a:t>I am calculating Factorial(0)</a:t>
            </a:r>
          </a:p>
          <a:p>
            <a:pPr marL="0" marR="0">
              <a:spcBef>
                <a:spcPts val="0"/>
              </a:spcBef>
              <a:spcAft>
                <a:spcPts val="0"/>
              </a:spcAft>
            </a:pPr>
            <a:r>
              <a:rPr lang="en-US" sz="1800" dirty="0">
                <a:solidFill>
                  <a:srgbClr val="000000"/>
                </a:solidFill>
                <a:effectLst/>
                <a:latin typeface="Courier New" panose="02070309020205020404" pitchFamily="49" charset="0"/>
              </a:rPr>
              <a:t>I am Base case Factorial(0) and returning with 1</a:t>
            </a:r>
          </a:p>
          <a:p>
            <a:pPr marL="0" marR="0">
              <a:spcBef>
                <a:spcPts val="0"/>
              </a:spcBef>
              <a:spcAft>
                <a:spcPts val="0"/>
              </a:spcAft>
            </a:pPr>
            <a:r>
              <a:rPr lang="en-US" sz="1800" dirty="0">
                <a:solidFill>
                  <a:srgbClr val="000000"/>
                </a:solidFill>
                <a:effectLst/>
                <a:latin typeface="Courier New" panose="02070309020205020404" pitchFamily="49" charset="0"/>
              </a:rPr>
              <a:t>Done! Factorial(1) and its value F = 1</a:t>
            </a:r>
          </a:p>
          <a:p>
            <a:pPr marL="0" marR="0">
              <a:spcBef>
                <a:spcPts val="0"/>
              </a:spcBef>
              <a:spcAft>
                <a:spcPts val="0"/>
              </a:spcAft>
            </a:pPr>
            <a:r>
              <a:rPr lang="en-US" sz="1800" dirty="0">
                <a:solidFill>
                  <a:srgbClr val="000000"/>
                </a:solidFill>
                <a:effectLst/>
                <a:latin typeface="Courier New" panose="02070309020205020404" pitchFamily="49" charset="0"/>
              </a:rPr>
              <a:t>Done! Factorial(2) and its value F = 2</a:t>
            </a:r>
          </a:p>
          <a:p>
            <a:pPr marL="0" marR="0">
              <a:spcBef>
                <a:spcPts val="0"/>
              </a:spcBef>
              <a:spcAft>
                <a:spcPts val="0"/>
              </a:spcAft>
            </a:pPr>
            <a:r>
              <a:rPr lang="en-US" sz="1800" dirty="0">
                <a:solidFill>
                  <a:srgbClr val="000000"/>
                </a:solidFill>
                <a:effectLst/>
                <a:latin typeface="Courier New" panose="02070309020205020404" pitchFamily="49" charset="0"/>
              </a:rPr>
              <a:t>Done! Factorial(3) and its value F = 6</a:t>
            </a:r>
          </a:p>
          <a:p>
            <a:pPr marL="0" marR="0">
              <a:spcBef>
                <a:spcPts val="0"/>
              </a:spcBef>
              <a:spcAft>
                <a:spcPts val="0"/>
              </a:spcAft>
            </a:pPr>
            <a:r>
              <a:rPr lang="en-US" sz="1800" dirty="0">
                <a:solidFill>
                  <a:srgbClr val="000000"/>
                </a:solidFill>
                <a:effectLst/>
                <a:latin typeface="Courier New" panose="02070309020205020404" pitchFamily="49" charset="0"/>
              </a:rPr>
              <a:t>Done! Factorial(4) and its value F = 24</a:t>
            </a:r>
          </a:p>
          <a:p>
            <a:pPr marL="0" marR="0">
              <a:spcBef>
                <a:spcPts val="0"/>
              </a:spcBef>
              <a:spcAft>
                <a:spcPts val="0"/>
              </a:spcAft>
            </a:pPr>
            <a:r>
              <a:rPr lang="en-US" sz="1800" dirty="0">
                <a:solidFill>
                  <a:srgbClr val="000000"/>
                </a:solidFill>
                <a:effectLst/>
                <a:latin typeface="Courier New" panose="02070309020205020404" pitchFamily="49" charset="0"/>
              </a:rPr>
              <a:t>Factorial of 4 is: 24</a:t>
            </a:r>
          </a:p>
          <a:p>
            <a:pPr marL="0" marR="0">
              <a:spcBef>
                <a:spcPts val="0"/>
              </a:spcBef>
              <a:spcAft>
                <a:spcPts val="0"/>
              </a:spcAft>
            </a:pPr>
            <a:endParaRPr lang="en-US" dirty="0">
              <a:solidFill>
                <a:srgbClr val="000000"/>
              </a:solidFill>
              <a:latin typeface="Courier New" panose="02070309020205020404" pitchFamily="49" charset="0"/>
            </a:endParaRPr>
          </a:p>
          <a:p>
            <a:pPr marL="0" marR="0">
              <a:spcBef>
                <a:spcPts val="0"/>
              </a:spcBef>
              <a:spcAft>
                <a:spcPts val="0"/>
              </a:spcAft>
            </a:pPr>
            <a:endParaRPr lang="en-US" sz="1800" dirty="0">
              <a:solidFill>
                <a:srgbClr val="000000"/>
              </a:solidFill>
              <a:effectLst/>
              <a:latin typeface="Courier New" panose="02070309020205020404" pitchFamily="49" charset="0"/>
            </a:endParaRPr>
          </a:p>
          <a:p>
            <a:pPr marL="0" marR="0">
              <a:spcBef>
                <a:spcPts val="0"/>
              </a:spcBef>
              <a:spcAft>
                <a:spcPts val="0"/>
              </a:spcAft>
            </a:pPr>
            <a:r>
              <a:rPr lang="en-US" dirty="0">
                <a:solidFill>
                  <a:srgbClr val="000000"/>
                </a:solidFill>
                <a:latin typeface="Courier New" panose="02070309020205020404" pitchFamily="49" charset="0"/>
              </a:rPr>
              <a:t>Clearly demonstrating the Stack build up and unwinding…</a:t>
            </a:r>
            <a:endParaRPr lang="en-US" sz="180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34975442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C0C8-3B63-1030-193F-C0AC8EC09A58}"/>
              </a:ext>
            </a:extLst>
          </p:cNvPr>
          <p:cNvSpPr>
            <a:spLocks noGrp="1"/>
          </p:cNvSpPr>
          <p:nvPr>
            <p:ph type="title"/>
          </p:nvPr>
        </p:nvSpPr>
        <p:spPr>
          <a:xfrm>
            <a:off x="502920" y="0"/>
            <a:ext cx="10850880" cy="576707"/>
          </a:xfrm>
        </p:spPr>
        <p:txBody>
          <a:bodyPr>
            <a:noAutofit/>
          </a:bodyPr>
          <a:lstStyle/>
          <a:p>
            <a:pPr algn="ctr" fontAlgn="base"/>
            <a:r>
              <a:rPr lang="en-IN" sz="3200" b="1" i="0" u="sng" dirty="0">
                <a:solidFill>
                  <a:srgbClr val="273239"/>
                </a:solidFill>
                <a:effectLst/>
                <a:latin typeface="Nunito" pitchFamily="2" charset="0"/>
              </a:rPr>
              <a:t>Recursion – Time Complexity analysis [ O () ]</a:t>
            </a:r>
            <a:endParaRPr lang="en-IN" sz="3200" b="1" i="0" dirty="0">
              <a:solidFill>
                <a:srgbClr val="273239"/>
              </a:solidFill>
              <a:effectLst/>
              <a:latin typeface="Nunito" pitchFamily="2" charset="0"/>
            </a:endParaRPr>
          </a:p>
        </p:txBody>
      </p:sp>
      <p:sp>
        <p:nvSpPr>
          <p:cNvPr id="4" name="TextBox 3">
            <a:extLst>
              <a:ext uri="{FF2B5EF4-FFF2-40B4-BE49-F238E27FC236}">
                <a16:creationId xmlns:a16="http://schemas.microsoft.com/office/drawing/2014/main" id="{68A80FB3-9819-AF75-197A-62F01D1BFC97}"/>
              </a:ext>
            </a:extLst>
          </p:cNvPr>
          <p:cNvSpPr txBox="1"/>
          <p:nvPr/>
        </p:nvSpPr>
        <p:spPr>
          <a:xfrm>
            <a:off x="706374" y="758952"/>
            <a:ext cx="11391138" cy="369332"/>
          </a:xfrm>
          <a:prstGeom prst="rect">
            <a:avLst/>
          </a:prstGeom>
          <a:noFill/>
        </p:spPr>
        <p:txBody>
          <a:bodyPr wrap="square">
            <a:spAutoFit/>
          </a:bodyPr>
          <a:lstStyle/>
          <a:p>
            <a:pPr algn="l" rtl="0" fontAlgn="base"/>
            <a:endParaRPr lang="en-US" b="0" i="0" dirty="0">
              <a:solidFill>
                <a:srgbClr val="273239"/>
              </a:solidFill>
              <a:effectLst/>
            </a:endParaRPr>
          </a:p>
        </p:txBody>
      </p:sp>
      <p:sp>
        <p:nvSpPr>
          <p:cNvPr id="3" name="TextBox 2">
            <a:extLst>
              <a:ext uri="{FF2B5EF4-FFF2-40B4-BE49-F238E27FC236}">
                <a16:creationId xmlns:a16="http://schemas.microsoft.com/office/drawing/2014/main" id="{87037883-E91D-5211-32BD-C03B96CA5552}"/>
              </a:ext>
            </a:extLst>
          </p:cNvPr>
          <p:cNvSpPr txBox="1"/>
          <p:nvPr/>
        </p:nvSpPr>
        <p:spPr>
          <a:xfrm>
            <a:off x="502920" y="4922852"/>
            <a:ext cx="10850880" cy="1477328"/>
          </a:xfrm>
          <a:prstGeom prst="rect">
            <a:avLst/>
          </a:prstGeom>
          <a:noFill/>
        </p:spPr>
        <p:txBody>
          <a:bodyPr wrap="square">
            <a:spAutoFit/>
          </a:bodyPr>
          <a:lstStyle/>
          <a:p>
            <a:pPr marL="285750" indent="-285750" algn="l" rtl="0" fontAlgn="base">
              <a:buFont typeface="Arial" panose="020B0604020202020204" pitchFamily="34" charset="0"/>
              <a:buChar char="•"/>
            </a:pPr>
            <a:r>
              <a:rPr lang="en-US" dirty="0">
                <a:solidFill>
                  <a:srgbClr val="273239"/>
                </a:solidFill>
              </a:rPr>
              <a:t>Factorial – is a recursive function , calling itself with a reduced value as parameter</a:t>
            </a:r>
          </a:p>
          <a:p>
            <a:pPr marL="742950" lvl="1" indent="-285750" fontAlgn="base">
              <a:buFont typeface="Arial" panose="020B0604020202020204" pitchFamily="34" charset="0"/>
              <a:buChar char="•"/>
            </a:pPr>
            <a:r>
              <a:rPr lang="en-US" dirty="0">
                <a:solidFill>
                  <a:srgbClr val="273239"/>
                </a:solidFill>
              </a:rPr>
              <a:t>Assuming each operation takes a 1 unit of time </a:t>
            </a:r>
          </a:p>
          <a:p>
            <a:pPr marL="742950" lvl="1" indent="-285750" fontAlgn="base">
              <a:buFont typeface="Arial" panose="020B0604020202020204" pitchFamily="34" charset="0"/>
              <a:buChar char="•"/>
            </a:pPr>
            <a:r>
              <a:rPr lang="en-US" dirty="0">
                <a:solidFill>
                  <a:srgbClr val="273239"/>
                </a:solidFill>
              </a:rPr>
              <a:t>Calculating total time, by successively calling its next number …</a:t>
            </a:r>
          </a:p>
          <a:p>
            <a:pPr marL="742950" lvl="1" indent="-285750" fontAlgn="base">
              <a:buFont typeface="Arial" panose="020B0604020202020204" pitchFamily="34" charset="0"/>
              <a:buChar char="•"/>
            </a:pPr>
            <a:r>
              <a:rPr lang="en-US" dirty="0">
                <a:solidFill>
                  <a:srgbClr val="273239"/>
                </a:solidFill>
              </a:rPr>
              <a:t>And generalizing it with T(n-k)… and </a:t>
            </a:r>
            <a:r>
              <a:rPr lang="en-US" dirty="0" err="1">
                <a:solidFill>
                  <a:srgbClr val="273239"/>
                </a:solidFill>
              </a:rPr>
              <a:t>calculatingfor</a:t>
            </a:r>
            <a:r>
              <a:rPr lang="en-US" dirty="0">
                <a:solidFill>
                  <a:srgbClr val="273239"/>
                </a:solidFill>
              </a:rPr>
              <a:t> base condition by equating n-k = 0</a:t>
            </a:r>
          </a:p>
          <a:p>
            <a:pPr marL="742950" lvl="1" indent="-285750" fontAlgn="base">
              <a:buFont typeface="Arial" panose="020B0604020202020204" pitchFamily="34" charset="0"/>
              <a:buChar char="•"/>
            </a:pPr>
            <a:r>
              <a:rPr lang="en-US" dirty="0">
                <a:solidFill>
                  <a:srgbClr val="273239"/>
                </a:solidFill>
              </a:rPr>
              <a:t>It is O (n)</a:t>
            </a:r>
          </a:p>
        </p:txBody>
      </p:sp>
      <p:pic>
        <p:nvPicPr>
          <p:cNvPr id="7" name="Picture 6">
            <a:extLst>
              <a:ext uri="{FF2B5EF4-FFF2-40B4-BE49-F238E27FC236}">
                <a16:creationId xmlns:a16="http://schemas.microsoft.com/office/drawing/2014/main" id="{2A58964B-CF6D-9492-5C6B-F84E7DC018C4}"/>
              </a:ext>
            </a:extLst>
          </p:cNvPr>
          <p:cNvPicPr>
            <a:picLocks noChangeAspect="1"/>
          </p:cNvPicPr>
          <p:nvPr/>
        </p:nvPicPr>
        <p:blipFill>
          <a:blip r:embed="rId2"/>
          <a:stretch>
            <a:fillRect/>
          </a:stretch>
        </p:blipFill>
        <p:spPr>
          <a:xfrm>
            <a:off x="1191016" y="758952"/>
            <a:ext cx="9474687" cy="3810196"/>
          </a:xfrm>
          <a:prstGeom prst="rect">
            <a:avLst/>
          </a:prstGeom>
        </p:spPr>
      </p:pic>
    </p:spTree>
    <p:extLst>
      <p:ext uri="{BB962C8B-B14F-4D97-AF65-F5344CB8AC3E}">
        <p14:creationId xmlns:p14="http://schemas.microsoft.com/office/powerpoint/2010/main" val="6366182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C0C8-3B63-1030-193F-C0AC8EC09A58}"/>
              </a:ext>
            </a:extLst>
          </p:cNvPr>
          <p:cNvSpPr>
            <a:spLocks noGrp="1"/>
          </p:cNvSpPr>
          <p:nvPr>
            <p:ph type="title"/>
          </p:nvPr>
        </p:nvSpPr>
        <p:spPr>
          <a:xfrm>
            <a:off x="502920" y="0"/>
            <a:ext cx="10850880" cy="576707"/>
          </a:xfrm>
        </p:spPr>
        <p:txBody>
          <a:bodyPr>
            <a:noAutofit/>
          </a:bodyPr>
          <a:lstStyle/>
          <a:p>
            <a:pPr algn="ctr" fontAlgn="base"/>
            <a:r>
              <a:rPr lang="en-IN" sz="3200" b="1" i="0" u="sng" dirty="0">
                <a:solidFill>
                  <a:srgbClr val="273239"/>
                </a:solidFill>
                <a:effectLst/>
                <a:latin typeface="Nunito" pitchFamily="2" charset="0"/>
              </a:rPr>
              <a:t>Recursion – Space Complexity analysis [ O () ]</a:t>
            </a:r>
            <a:endParaRPr lang="en-IN" sz="3200" b="1" i="0" dirty="0">
              <a:solidFill>
                <a:srgbClr val="273239"/>
              </a:solidFill>
              <a:effectLst/>
              <a:latin typeface="Nunito" pitchFamily="2" charset="0"/>
            </a:endParaRPr>
          </a:p>
        </p:txBody>
      </p:sp>
      <p:sp>
        <p:nvSpPr>
          <p:cNvPr id="4" name="TextBox 3">
            <a:extLst>
              <a:ext uri="{FF2B5EF4-FFF2-40B4-BE49-F238E27FC236}">
                <a16:creationId xmlns:a16="http://schemas.microsoft.com/office/drawing/2014/main" id="{68A80FB3-9819-AF75-197A-62F01D1BFC97}"/>
              </a:ext>
            </a:extLst>
          </p:cNvPr>
          <p:cNvSpPr txBox="1"/>
          <p:nvPr/>
        </p:nvSpPr>
        <p:spPr>
          <a:xfrm>
            <a:off x="706374" y="758952"/>
            <a:ext cx="11391138" cy="369332"/>
          </a:xfrm>
          <a:prstGeom prst="rect">
            <a:avLst/>
          </a:prstGeom>
          <a:noFill/>
        </p:spPr>
        <p:txBody>
          <a:bodyPr wrap="square">
            <a:spAutoFit/>
          </a:bodyPr>
          <a:lstStyle/>
          <a:p>
            <a:pPr algn="l" rtl="0" fontAlgn="base"/>
            <a:endParaRPr lang="en-US" b="0" i="0" dirty="0">
              <a:solidFill>
                <a:srgbClr val="273239"/>
              </a:solidFill>
              <a:effectLst/>
            </a:endParaRPr>
          </a:p>
        </p:txBody>
      </p:sp>
      <p:sp>
        <p:nvSpPr>
          <p:cNvPr id="3" name="TextBox 2">
            <a:extLst>
              <a:ext uri="{FF2B5EF4-FFF2-40B4-BE49-F238E27FC236}">
                <a16:creationId xmlns:a16="http://schemas.microsoft.com/office/drawing/2014/main" id="{87037883-E91D-5211-32BD-C03B96CA5552}"/>
              </a:ext>
            </a:extLst>
          </p:cNvPr>
          <p:cNvSpPr txBox="1"/>
          <p:nvPr/>
        </p:nvSpPr>
        <p:spPr>
          <a:xfrm>
            <a:off x="426720" y="4714052"/>
            <a:ext cx="10850880" cy="2031325"/>
          </a:xfrm>
          <a:prstGeom prst="rect">
            <a:avLst/>
          </a:prstGeom>
          <a:noFill/>
        </p:spPr>
        <p:txBody>
          <a:bodyPr wrap="square">
            <a:spAutoFit/>
          </a:bodyPr>
          <a:lstStyle/>
          <a:p>
            <a:pPr marL="285750" indent="-285750" algn="l" rtl="0" fontAlgn="base">
              <a:buFont typeface="Arial" panose="020B0604020202020204" pitchFamily="34" charset="0"/>
              <a:buChar char="•"/>
            </a:pPr>
            <a:r>
              <a:rPr lang="en-US" dirty="0">
                <a:solidFill>
                  <a:srgbClr val="273239"/>
                </a:solidFill>
              </a:rPr>
              <a:t>Factorial – is a recursive function , calling itself with a reduced value as parameter</a:t>
            </a:r>
          </a:p>
          <a:p>
            <a:pPr marL="742950" lvl="1" indent="-285750" fontAlgn="base">
              <a:buFont typeface="Arial" panose="020B0604020202020204" pitchFamily="34" charset="0"/>
              <a:buChar char="•"/>
            </a:pPr>
            <a:r>
              <a:rPr lang="en-US" dirty="0">
                <a:solidFill>
                  <a:srgbClr val="273239"/>
                </a:solidFill>
              </a:rPr>
              <a:t>Implicit memory stack gets created as Factorial recursive calls its successively lower number Factorial</a:t>
            </a:r>
          </a:p>
          <a:p>
            <a:pPr marL="742950" lvl="1" indent="-285750" fontAlgn="base">
              <a:buFont typeface="Arial" panose="020B0604020202020204" pitchFamily="34" charset="0"/>
              <a:buChar char="•"/>
            </a:pPr>
            <a:r>
              <a:rPr lang="en-US" dirty="0">
                <a:solidFill>
                  <a:srgbClr val="273239"/>
                </a:solidFill>
              </a:rPr>
              <a:t>Max depth of Stack is  </a:t>
            </a:r>
            <a:r>
              <a:rPr lang="en-US" b="1" dirty="0">
                <a:solidFill>
                  <a:srgbClr val="273239"/>
                </a:solidFill>
              </a:rPr>
              <a:t>n</a:t>
            </a:r>
          </a:p>
          <a:p>
            <a:pPr marL="742950" lvl="1" indent="-285750" fontAlgn="base">
              <a:buFont typeface="Arial" panose="020B0604020202020204" pitchFamily="34" charset="0"/>
              <a:buChar char="•"/>
            </a:pPr>
            <a:r>
              <a:rPr lang="en-US" dirty="0">
                <a:solidFill>
                  <a:srgbClr val="273239"/>
                </a:solidFill>
              </a:rPr>
              <a:t>As the stack gets unwind, the height of Stack gets reduced one step at a time and eventually clears stack </a:t>
            </a:r>
          </a:p>
          <a:p>
            <a:pPr marL="742950" lvl="1" indent="-285750" fontAlgn="base">
              <a:buFont typeface="Arial" panose="020B0604020202020204" pitchFamily="34" charset="0"/>
              <a:buChar char="•"/>
            </a:pPr>
            <a:r>
              <a:rPr lang="en-US" dirty="0">
                <a:solidFill>
                  <a:srgbClr val="273239"/>
                </a:solidFill>
              </a:rPr>
              <a:t>So Space complexity  is O (n)</a:t>
            </a:r>
          </a:p>
          <a:p>
            <a:pPr marL="742950" lvl="1" indent="-285750" fontAlgn="base">
              <a:buFont typeface="Arial" panose="020B0604020202020204" pitchFamily="34" charset="0"/>
              <a:buChar char="•"/>
            </a:pPr>
            <a:r>
              <a:rPr lang="en-US" dirty="0">
                <a:solidFill>
                  <a:srgbClr val="273239"/>
                </a:solidFill>
              </a:rPr>
              <a:t>Note : Recursive calls are same as calling any other function calls .. except that in Recursive calls , the height of Stack </a:t>
            </a:r>
            <a:r>
              <a:rPr lang="en-US" dirty="0" err="1">
                <a:solidFill>
                  <a:srgbClr val="273239"/>
                </a:solidFill>
              </a:rPr>
              <a:t>si</a:t>
            </a:r>
            <a:r>
              <a:rPr lang="en-US" dirty="0">
                <a:solidFill>
                  <a:srgbClr val="273239"/>
                </a:solidFill>
              </a:rPr>
              <a:t> same as input parameter of </a:t>
            </a:r>
            <a:r>
              <a:rPr lang="en-US" b="1" dirty="0">
                <a:solidFill>
                  <a:srgbClr val="273239"/>
                </a:solidFill>
              </a:rPr>
              <a:t>n , </a:t>
            </a:r>
            <a:r>
              <a:rPr lang="en-US" dirty="0">
                <a:solidFill>
                  <a:srgbClr val="273239"/>
                </a:solidFill>
              </a:rPr>
              <a:t>which can be quite large in value</a:t>
            </a:r>
          </a:p>
        </p:txBody>
      </p:sp>
      <p:pic>
        <p:nvPicPr>
          <p:cNvPr id="6" name="Picture 5">
            <a:extLst>
              <a:ext uri="{FF2B5EF4-FFF2-40B4-BE49-F238E27FC236}">
                <a16:creationId xmlns:a16="http://schemas.microsoft.com/office/drawing/2014/main" id="{1954D81D-0B35-D1EA-E08A-ADC8AEA9122F}"/>
              </a:ext>
            </a:extLst>
          </p:cNvPr>
          <p:cNvPicPr>
            <a:picLocks noChangeAspect="1"/>
          </p:cNvPicPr>
          <p:nvPr/>
        </p:nvPicPr>
        <p:blipFill>
          <a:blip r:embed="rId2"/>
          <a:stretch>
            <a:fillRect/>
          </a:stretch>
        </p:blipFill>
        <p:spPr>
          <a:xfrm>
            <a:off x="593795" y="679244"/>
            <a:ext cx="5258365" cy="2245615"/>
          </a:xfrm>
          <a:prstGeom prst="rect">
            <a:avLst/>
          </a:prstGeom>
        </p:spPr>
      </p:pic>
      <p:pic>
        <p:nvPicPr>
          <p:cNvPr id="9" name="Picture 8">
            <a:extLst>
              <a:ext uri="{FF2B5EF4-FFF2-40B4-BE49-F238E27FC236}">
                <a16:creationId xmlns:a16="http://schemas.microsoft.com/office/drawing/2014/main" id="{26C44C04-765C-5941-99B6-71B01EF6F55B}"/>
              </a:ext>
            </a:extLst>
          </p:cNvPr>
          <p:cNvPicPr>
            <a:picLocks noChangeAspect="1"/>
          </p:cNvPicPr>
          <p:nvPr/>
        </p:nvPicPr>
        <p:blipFill>
          <a:blip r:embed="rId3"/>
          <a:stretch>
            <a:fillRect/>
          </a:stretch>
        </p:blipFill>
        <p:spPr>
          <a:xfrm>
            <a:off x="5928360" y="2124367"/>
            <a:ext cx="6082848" cy="2609265"/>
          </a:xfrm>
          <a:prstGeom prst="rect">
            <a:avLst/>
          </a:prstGeom>
        </p:spPr>
      </p:pic>
    </p:spTree>
    <p:extLst>
      <p:ext uri="{BB962C8B-B14F-4D97-AF65-F5344CB8AC3E}">
        <p14:creationId xmlns:p14="http://schemas.microsoft.com/office/powerpoint/2010/main" val="16992301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C0C8-3B63-1030-193F-C0AC8EC09A58}"/>
              </a:ext>
            </a:extLst>
          </p:cNvPr>
          <p:cNvSpPr>
            <a:spLocks noGrp="1"/>
          </p:cNvSpPr>
          <p:nvPr>
            <p:ph type="title"/>
          </p:nvPr>
        </p:nvSpPr>
        <p:spPr>
          <a:xfrm>
            <a:off x="502920" y="0"/>
            <a:ext cx="10850880" cy="576707"/>
          </a:xfrm>
        </p:spPr>
        <p:txBody>
          <a:bodyPr>
            <a:noAutofit/>
          </a:bodyPr>
          <a:lstStyle/>
          <a:p>
            <a:pPr algn="ctr" fontAlgn="base"/>
            <a:r>
              <a:rPr lang="en-IN" sz="3200" b="1" i="0" u="sng" dirty="0">
                <a:solidFill>
                  <a:srgbClr val="273239"/>
                </a:solidFill>
                <a:effectLst/>
                <a:latin typeface="Nunito" pitchFamily="2" charset="0"/>
              </a:rPr>
              <a:t>Fibonacci Sequence – Recursion and Gotcha</a:t>
            </a:r>
            <a:endParaRPr lang="en-IN" sz="3200" b="1" i="0" dirty="0">
              <a:solidFill>
                <a:srgbClr val="273239"/>
              </a:solidFill>
              <a:effectLst/>
              <a:latin typeface="Nunito" pitchFamily="2" charset="0"/>
            </a:endParaRPr>
          </a:p>
        </p:txBody>
      </p:sp>
      <p:sp>
        <p:nvSpPr>
          <p:cNvPr id="4" name="TextBox 3">
            <a:extLst>
              <a:ext uri="{FF2B5EF4-FFF2-40B4-BE49-F238E27FC236}">
                <a16:creationId xmlns:a16="http://schemas.microsoft.com/office/drawing/2014/main" id="{68A80FB3-9819-AF75-197A-62F01D1BFC97}"/>
              </a:ext>
            </a:extLst>
          </p:cNvPr>
          <p:cNvSpPr txBox="1"/>
          <p:nvPr/>
        </p:nvSpPr>
        <p:spPr>
          <a:xfrm>
            <a:off x="706374" y="758952"/>
            <a:ext cx="11391138" cy="369332"/>
          </a:xfrm>
          <a:prstGeom prst="rect">
            <a:avLst/>
          </a:prstGeom>
          <a:noFill/>
        </p:spPr>
        <p:txBody>
          <a:bodyPr wrap="square">
            <a:spAutoFit/>
          </a:bodyPr>
          <a:lstStyle/>
          <a:p>
            <a:pPr algn="l" rtl="0" fontAlgn="base"/>
            <a:endParaRPr lang="en-US" b="0" i="0" dirty="0">
              <a:solidFill>
                <a:srgbClr val="273239"/>
              </a:solidFill>
              <a:effectLst/>
            </a:endParaRPr>
          </a:p>
        </p:txBody>
      </p:sp>
      <p:sp>
        <p:nvSpPr>
          <p:cNvPr id="3" name="TextBox 2">
            <a:extLst>
              <a:ext uri="{FF2B5EF4-FFF2-40B4-BE49-F238E27FC236}">
                <a16:creationId xmlns:a16="http://schemas.microsoft.com/office/drawing/2014/main" id="{87037883-E91D-5211-32BD-C03B96CA5552}"/>
              </a:ext>
            </a:extLst>
          </p:cNvPr>
          <p:cNvSpPr txBox="1"/>
          <p:nvPr/>
        </p:nvSpPr>
        <p:spPr>
          <a:xfrm>
            <a:off x="502920" y="4922852"/>
            <a:ext cx="10850880" cy="1200329"/>
          </a:xfrm>
          <a:prstGeom prst="rect">
            <a:avLst/>
          </a:prstGeom>
          <a:noFill/>
        </p:spPr>
        <p:txBody>
          <a:bodyPr wrap="square">
            <a:spAutoFit/>
          </a:bodyPr>
          <a:lstStyle/>
          <a:p>
            <a:pPr marL="285750" indent="-285750" algn="l" rtl="0" fontAlgn="base">
              <a:buFont typeface="Arial" panose="020B0604020202020204" pitchFamily="34" charset="0"/>
              <a:buChar char="•"/>
            </a:pPr>
            <a:r>
              <a:rPr lang="en-US" dirty="0">
                <a:solidFill>
                  <a:srgbClr val="273239"/>
                </a:solidFill>
              </a:rPr>
              <a:t>Fibonacci Sequence -  is a sequence where a given number is a sum of its two previous numbers </a:t>
            </a:r>
          </a:p>
          <a:p>
            <a:pPr marL="285750" indent="-285750" algn="l" rtl="0" fontAlgn="base">
              <a:buFont typeface="Arial" panose="020B0604020202020204" pitchFamily="34" charset="0"/>
              <a:buChar char="•"/>
            </a:pPr>
            <a:r>
              <a:rPr lang="en-US" dirty="0">
                <a:solidFill>
                  <a:srgbClr val="273239"/>
                </a:solidFill>
              </a:rPr>
              <a:t>Can be written as </a:t>
            </a:r>
          </a:p>
          <a:p>
            <a:pPr marL="742950" lvl="1" indent="-285750" fontAlgn="base">
              <a:buFont typeface="Arial" panose="020B0604020202020204" pitchFamily="34" charset="0"/>
              <a:buChar char="•"/>
            </a:pPr>
            <a:r>
              <a:rPr lang="en-US" dirty="0">
                <a:solidFill>
                  <a:srgbClr val="273239"/>
                </a:solidFill>
              </a:rPr>
              <a:t>Iterative </a:t>
            </a:r>
            <a:r>
              <a:rPr lang="en-US" dirty="0">
                <a:solidFill>
                  <a:srgbClr val="273239"/>
                </a:solidFill>
                <a:sym typeface="Wingdings" panose="05000000000000000000" pitchFamily="2" charset="2"/>
              </a:rPr>
              <a:t> Albert </a:t>
            </a:r>
            <a:endParaRPr lang="en-US" dirty="0">
              <a:solidFill>
                <a:srgbClr val="273239"/>
              </a:solidFill>
            </a:endParaRPr>
          </a:p>
          <a:p>
            <a:pPr marL="742950" lvl="1" indent="-285750" fontAlgn="base">
              <a:buFont typeface="Arial" panose="020B0604020202020204" pitchFamily="34" charset="0"/>
              <a:buChar char="•"/>
            </a:pPr>
            <a:r>
              <a:rPr lang="en-US" dirty="0">
                <a:solidFill>
                  <a:srgbClr val="273239"/>
                </a:solidFill>
              </a:rPr>
              <a:t>Recursive </a:t>
            </a:r>
            <a:r>
              <a:rPr lang="en-US" dirty="0">
                <a:solidFill>
                  <a:srgbClr val="273239"/>
                </a:solidFill>
                <a:sym typeface="Wingdings" panose="05000000000000000000" pitchFamily="2" charset="2"/>
              </a:rPr>
              <a:t> Pinto</a:t>
            </a:r>
            <a:endParaRPr lang="en-US" dirty="0">
              <a:solidFill>
                <a:srgbClr val="273239"/>
              </a:solidFill>
            </a:endParaRPr>
          </a:p>
        </p:txBody>
      </p:sp>
      <p:pic>
        <p:nvPicPr>
          <p:cNvPr id="7" name="Picture 6">
            <a:extLst>
              <a:ext uri="{FF2B5EF4-FFF2-40B4-BE49-F238E27FC236}">
                <a16:creationId xmlns:a16="http://schemas.microsoft.com/office/drawing/2014/main" id="{0232B4F8-03F7-E17D-C379-7F2FB95BBE2A}"/>
              </a:ext>
            </a:extLst>
          </p:cNvPr>
          <p:cNvPicPr>
            <a:picLocks noChangeAspect="1"/>
          </p:cNvPicPr>
          <p:nvPr/>
        </p:nvPicPr>
        <p:blipFill>
          <a:blip r:embed="rId2"/>
          <a:stretch>
            <a:fillRect/>
          </a:stretch>
        </p:blipFill>
        <p:spPr>
          <a:xfrm>
            <a:off x="236081" y="768027"/>
            <a:ext cx="5410478" cy="1505027"/>
          </a:xfrm>
          <a:prstGeom prst="rect">
            <a:avLst/>
          </a:prstGeom>
        </p:spPr>
      </p:pic>
      <p:pic>
        <p:nvPicPr>
          <p:cNvPr id="9" name="Picture 8">
            <a:extLst>
              <a:ext uri="{FF2B5EF4-FFF2-40B4-BE49-F238E27FC236}">
                <a16:creationId xmlns:a16="http://schemas.microsoft.com/office/drawing/2014/main" id="{2E2E5F84-0852-3C55-1963-0B67B9FC2594}"/>
              </a:ext>
            </a:extLst>
          </p:cNvPr>
          <p:cNvPicPr>
            <a:picLocks noChangeAspect="1"/>
          </p:cNvPicPr>
          <p:nvPr/>
        </p:nvPicPr>
        <p:blipFill>
          <a:blip r:embed="rId3"/>
          <a:stretch>
            <a:fillRect/>
          </a:stretch>
        </p:blipFill>
        <p:spPr>
          <a:xfrm>
            <a:off x="5003474" y="1935148"/>
            <a:ext cx="6350326" cy="2762392"/>
          </a:xfrm>
          <a:prstGeom prst="rect">
            <a:avLst/>
          </a:prstGeom>
        </p:spPr>
      </p:pic>
    </p:spTree>
    <p:extLst>
      <p:ext uri="{BB962C8B-B14F-4D97-AF65-F5344CB8AC3E}">
        <p14:creationId xmlns:p14="http://schemas.microsoft.com/office/powerpoint/2010/main" val="3772210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C0C8-3B63-1030-193F-C0AC8EC09A58}"/>
              </a:ext>
            </a:extLst>
          </p:cNvPr>
          <p:cNvSpPr>
            <a:spLocks noGrp="1"/>
          </p:cNvSpPr>
          <p:nvPr>
            <p:ph type="title"/>
          </p:nvPr>
        </p:nvSpPr>
        <p:spPr>
          <a:xfrm>
            <a:off x="838200" y="182245"/>
            <a:ext cx="10515600" cy="576707"/>
          </a:xfrm>
        </p:spPr>
        <p:txBody>
          <a:bodyPr>
            <a:normAutofit fontScale="90000"/>
          </a:bodyPr>
          <a:lstStyle/>
          <a:p>
            <a:pPr algn="ctr" fontAlgn="base"/>
            <a:r>
              <a:rPr lang="en-IN" b="1" i="0" u="sng" dirty="0">
                <a:solidFill>
                  <a:srgbClr val="273239"/>
                </a:solidFill>
                <a:effectLst/>
                <a:latin typeface="Nunito" pitchFamily="2" charset="0"/>
              </a:rPr>
              <a:t>Use of the Algorithms</a:t>
            </a:r>
            <a:endParaRPr lang="en-IN" b="1" i="0" dirty="0">
              <a:solidFill>
                <a:srgbClr val="273239"/>
              </a:solidFill>
              <a:effectLst/>
              <a:latin typeface="Nunito" pitchFamily="2" charset="0"/>
            </a:endParaRPr>
          </a:p>
        </p:txBody>
      </p:sp>
      <p:sp>
        <p:nvSpPr>
          <p:cNvPr id="4" name="TextBox 3">
            <a:extLst>
              <a:ext uri="{FF2B5EF4-FFF2-40B4-BE49-F238E27FC236}">
                <a16:creationId xmlns:a16="http://schemas.microsoft.com/office/drawing/2014/main" id="{68A80FB3-9819-AF75-197A-62F01D1BFC97}"/>
              </a:ext>
            </a:extLst>
          </p:cNvPr>
          <p:cNvSpPr txBox="1"/>
          <p:nvPr/>
        </p:nvSpPr>
        <p:spPr>
          <a:xfrm>
            <a:off x="633222" y="1361224"/>
            <a:ext cx="11391138" cy="5909310"/>
          </a:xfrm>
          <a:prstGeom prst="rect">
            <a:avLst/>
          </a:prstGeom>
          <a:noFill/>
        </p:spPr>
        <p:txBody>
          <a:bodyPr wrap="square">
            <a:spAutoFit/>
          </a:bodyPr>
          <a:lstStyle/>
          <a:p>
            <a:pPr marL="285750" indent="-285750">
              <a:buFont typeface="Arial" panose="020B0604020202020204" pitchFamily="34" charset="0"/>
              <a:buChar char="•"/>
            </a:pPr>
            <a:r>
              <a:rPr lang="en-US" b="1" dirty="0">
                <a:solidFill>
                  <a:srgbClr val="273239"/>
                </a:solidFill>
                <a:effectLst/>
              </a:rPr>
              <a:t>Computer Science</a:t>
            </a:r>
            <a:r>
              <a:rPr lang="en-US" b="0" dirty="0">
                <a:solidFill>
                  <a:srgbClr val="273239"/>
                </a:solidFill>
                <a:effectLst/>
              </a:rPr>
              <a:t>: Algorithms form the basis of computer programming and are used to solve problems ranging from simple sorting and searching to complex tasks such as artificial intelligence and machine learning.</a:t>
            </a:r>
          </a:p>
          <a:p>
            <a:pPr marL="285750" indent="-285750">
              <a:buFont typeface="Arial" panose="020B0604020202020204" pitchFamily="34" charset="0"/>
              <a:buChar char="•"/>
            </a:pPr>
            <a:endParaRPr lang="en-US" b="0" dirty="0">
              <a:solidFill>
                <a:srgbClr val="273239"/>
              </a:solidFill>
              <a:effectLst/>
            </a:endParaRPr>
          </a:p>
          <a:p>
            <a:pPr marL="285750" indent="-285750">
              <a:buFont typeface="Arial" panose="020B0604020202020204" pitchFamily="34" charset="0"/>
              <a:buChar char="•"/>
            </a:pPr>
            <a:r>
              <a:rPr lang="en-US" b="1" dirty="0">
                <a:solidFill>
                  <a:srgbClr val="273239"/>
                </a:solidFill>
                <a:effectLst/>
              </a:rPr>
              <a:t>Mathematics</a:t>
            </a:r>
            <a:r>
              <a:rPr lang="en-US" b="0" dirty="0">
                <a:solidFill>
                  <a:srgbClr val="273239"/>
                </a:solidFill>
                <a:effectLst/>
              </a:rPr>
              <a:t>: Algorithms are used to solve mathematical problems, such as finding the optimal solution to a system of linear equations or finding the shortest path in a graph.</a:t>
            </a:r>
          </a:p>
          <a:p>
            <a:pPr marL="285750" indent="-285750">
              <a:buFont typeface="Arial" panose="020B0604020202020204" pitchFamily="34" charset="0"/>
              <a:buChar char="•"/>
            </a:pPr>
            <a:endParaRPr lang="en-US" b="0" dirty="0">
              <a:solidFill>
                <a:srgbClr val="273239"/>
              </a:solidFill>
              <a:effectLst/>
            </a:endParaRPr>
          </a:p>
          <a:p>
            <a:pPr marL="285750" indent="-285750">
              <a:buFont typeface="Arial" panose="020B0604020202020204" pitchFamily="34" charset="0"/>
              <a:buChar char="•"/>
            </a:pPr>
            <a:r>
              <a:rPr lang="en-US" b="1" dirty="0">
                <a:solidFill>
                  <a:srgbClr val="273239"/>
                </a:solidFill>
                <a:effectLst/>
              </a:rPr>
              <a:t>Operations Research</a:t>
            </a:r>
            <a:r>
              <a:rPr lang="en-US" b="0" dirty="0">
                <a:solidFill>
                  <a:srgbClr val="273239"/>
                </a:solidFill>
                <a:effectLst/>
              </a:rPr>
              <a:t>: Algorithms are used to optimize and make decisions in fields such as transportation, logistics, and resource allocation.</a:t>
            </a:r>
          </a:p>
          <a:p>
            <a:pPr marL="285750" indent="-285750">
              <a:buFont typeface="Arial" panose="020B0604020202020204" pitchFamily="34" charset="0"/>
              <a:buChar char="•"/>
            </a:pPr>
            <a:endParaRPr lang="en-US" b="0" dirty="0">
              <a:solidFill>
                <a:srgbClr val="273239"/>
              </a:solidFill>
              <a:effectLst/>
            </a:endParaRPr>
          </a:p>
          <a:p>
            <a:pPr marL="285750" indent="-285750">
              <a:buFont typeface="Arial" panose="020B0604020202020204" pitchFamily="34" charset="0"/>
              <a:buChar char="•"/>
            </a:pPr>
            <a:r>
              <a:rPr lang="en-US" b="1" dirty="0">
                <a:solidFill>
                  <a:srgbClr val="273239"/>
                </a:solidFill>
                <a:effectLst/>
              </a:rPr>
              <a:t>Artificial Intelligence</a:t>
            </a:r>
            <a:r>
              <a:rPr lang="en-US" b="0" dirty="0">
                <a:solidFill>
                  <a:srgbClr val="273239"/>
                </a:solidFill>
                <a:effectLst/>
              </a:rPr>
              <a:t>: Algorithms are the foundation of artificial intelligence and machine learning, and are used to develop intelligent systems that can perform tasks such as image recognition, natural language processing, and decision-making.</a:t>
            </a:r>
          </a:p>
          <a:p>
            <a:pPr marL="285750" indent="-285750">
              <a:buFont typeface="Arial" panose="020B0604020202020204" pitchFamily="34" charset="0"/>
              <a:buChar char="•"/>
            </a:pPr>
            <a:endParaRPr lang="en-US" b="0" dirty="0">
              <a:solidFill>
                <a:srgbClr val="273239"/>
              </a:solidFill>
              <a:effectLst/>
            </a:endParaRPr>
          </a:p>
          <a:p>
            <a:pPr marL="285750" indent="-285750">
              <a:buFont typeface="Arial" panose="020B0604020202020204" pitchFamily="34" charset="0"/>
              <a:buChar char="•"/>
            </a:pPr>
            <a:r>
              <a:rPr lang="en-US" b="1" dirty="0">
                <a:solidFill>
                  <a:srgbClr val="273239"/>
                </a:solidFill>
                <a:effectLst/>
              </a:rPr>
              <a:t>Data Science</a:t>
            </a:r>
            <a:r>
              <a:rPr lang="en-US" b="0" dirty="0">
                <a:solidFill>
                  <a:srgbClr val="273239"/>
                </a:solidFill>
                <a:effectLst/>
              </a:rPr>
              <a:t>: Algorithms are used to analyze, process, and extract insights from large amounts of data in fields such as marketing, finance, and healthcare.</a:t>
            </a:r>
          </a:p>
          <a:p>
            <a:pPr marL="285750" indent="-285750">
              <a:buFont typeface="Arial" panose="020B0604020202020204" pitchFamily="34" charset="0"/>
              <a:buChar char="•"/>
            </a:pPr>
            <a:endParaRPr lang="en-US" b="0" dirty="0">
              <a:solidFill>
                <a:srgbClr val="273239"/>
              </a:solidFill>
              <a:effectLst/>
            </a:endParaRPr>
          </a:p>
          <a:p>
            <a:pPr marL="285750" indent="-285750">
              <a:buFont typeface="Arial" panose="020B0604020202020204" pitchFamily="34" charset="0"/>
              <a:buChar char="•"/>
            </a:pPr>
            <a:r>
              <a:rPr lang="en-US" b="0" dirty="0">
                <a:solidFill>
                  <a:srgbClr val="273239"/>
                </a:solidFill>
                <a:effectLst/>
              </a:rPr>
              <a:t>These are just a few examples of the many applications of algorithms. The use of algorithms is continually expanding as new technologies and fields emerge, making it a vital component of modern society.</a:t>
            </a:r>
            <a:endParaRPr lang="en-US" dirty="0">
              <a:solidFill>
                <a:srgbClr val="273239"/>
              </a:solidFill>
            </a:endParaRPr>
          </a:p>
          <a:p>
            <a:endParaRPr lang="en-IN" dirty="0"/>
          </a:p>
          <a:p>
            <a:endParaRPr lang="en-IN" dirty="0"/>
          </a:p>
          <a:p>
            <a:endParaRPr lang="en-IN" dirty="0"/>
          </a:p>
        </p:txBody>
      </p:sp>
    </p:spTree>
    <p:extLst>
      <p:ext uri="{BB962C8B-B14F-4D97-AF65-F5344CB8AC3E}">
        <p14:creationId xmlns:p14="http://schemas.microsoft.com/office/powerpoint/2010/main" val="9288264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C0C8-3B63-1030-193F-C0AC8EC09A58}"/>
              </a:ext>
            </a:extLst>
          </p:cNvPr>
          <p:cNvSpPr>
            <a:spLocks noGrp="1"/>
          </p:cNvSpPr>
          <p:nvPr>
            <p:ph type="title"/>
          </p:nvPr>
        </p:nvSpPr>
        <p:spPr>
          <a:xfrm>
            <a:off x="502920" y="0"/>
            <a:ext cx="10850880" cy="576707"/>
          </a:xfrm>
        </p:spPr>
        <p:txBody>
          <a:bodyPr>
            <a:noAutofit/>
          </a:bodyPr>
          <a:lstStyle/>
          <a:p>
            <a:pPr algn="ctr" fontAlgn="base"/>
            <a:r>
              <a:rPr lang="en-IN" sz="3200" b="1" i="0" u="sng" dirty="0">
                <a:solidFill>
                  <a:srgbClr val="273239"/>
                </a:solidFill>
                <a:effectLst/>
                <a:latin typeface="Nunito" pitchFamily="2" charset="0"/>
              </a:rPr>
              <a:t>Fibonacci Sequence – Recursion and Gotcha</a:t>
            </a:r>
            <a:endParaRPr lang="en-IN" sz="3200" b="1" i="0" dirty="0">
              <a:solidFill>
                <a:srgbClr val="273239"/>
              </a:solidFill>
              <a:effectLst/>
              <a:latin typeface="Nunito" pitchFamily="2" charset="0"/>
            </a:endParaRPr>
          </a:p>
        </p:txBody>
      </p:sp>
      <p:sp>
        <p:nvSpPr>
          <p:cNvPr id="4" name="TextBox 3">
            <a:extLst>
              <a:ext uri="{FF2B5EF4-FFF2-40B4-BE49-F238E27FC236}">
                <a16:creationId xmlns:a16="http://schemas.microsoft.com/office/drawing/2014/main" id="{68A80FB3-9819-AF75-197A-62F01D1BFC97}"/>
              </a:ext>
            </a:extLst>
          </p:cNvPr>
          <p:cNvSpPr txBox="1"/>
          <p:nvPr/>
        </p:nvSpPr>
        <p:spPr>
          <a:xfrm>
            <a:off x="706374" y="758952"/>
            <a:ext cx="11391138" cy="369332"/>
          </a:xfrm>
          <a:prstGeom prst="rect">
            <a:avLst/>
          </a:prstGeom>
          <a:noFill/>
        </p:spPr>
        <p:txBody>
          <a:bodyPr wrap="square">
            <a:spAutoFit/>
          </a:bodyPr>
          <a:lstStyle/>
          <a:p>
            <a:pPr algn="l" rtl="0" fontAlgn="base"/>
            <a:endParaRPr lang="en-US" b="0" i="0" dirty="0">
              <a:solidFill>
                <a:srgbClr val="273239"/>
              </a:solidFill>
              <a:effectLst/>
            </a:endParaRPr>
          </a:p>
        </p:txBody>
      </p:sp>
      <p:sp>
        <p:nvSpPr>
          <p:cNvPr id="3" name="TextBox 2">
            <a:extLst>
              <a:ext uri="{FF2B5EF4-FFF2-40B4-BE49-F238E27FC236}">
                <a16:creationId xmlns:a16="http://schemas.microsoft.com/office/drawing/2014/main" id="{87037883-E91D-5211-32BD-C03B96CA5552}"/>
              </a:ext>
            </a:extLst>
          </p:cNvPr>
          <p:cNvSpPr txBox="1"/>
          <p:nvPr/>
        </p:nvSpPr>
        <p:spPr>
          <a:xfrm>
            <a:off x="576072" y="3577969"/>
            <a:ext cx="10850880" cy="3139321"/>
          </a:xfrm>
          <a:prstGeom prst="rect">
            <a:avLst/>
          </a:prstGeom>
          <a:noFill/>
        </p:spPr>
        <p:txBody>
          <a:bodyPr wrap="square">
            <a:spAutoFit/>
          </a:bodyPr>
          <a:lstStyle/>
          <a:p>
            <a:pPr marL="285750" indent="-285750" algn="l" rtl="0" fontAlgn="base">
              <a:buFont typeface="Arial" panose="020B0604020202020204" pitchFamily="34" charset="0"/>
              <a:buChar char="•"/>
            </a:pPr>
            <a:r>
              <a:rPr lang="en-US" dirty="0">
                <a:solidFill>
                  <a:srgbClr val="273239"/>
                </a:solidFill>
              </a:rPr>
              <a:t>Fibonacci Sequence - Iterative </a:t>
            </a:r>
            <a:r>
              <a:rPr lang="en-US" dirty="0">
                <a:solidFill>
                  <a:srgbClr val="273239"/>
                </a:solidFill>
                <a:sym typeface="Wingdings" panose="05000000000000000000" pitchFamily="2" charset="2"/>
              </a:rPr>
              <a:t> Albert </a:t>
            </a:r>
          </a:p>
          <a:p>
            <a:pPr marL="742950" lvl="1" indent="-285750" fontAlgn="base">
              <a:buFont typeface="Arial" panose="020B0604020202020204" pitchFamily="34" charset="0"/>
              <a:buChar char="•"/>
            </a:pPr>
            <a:r>
              <a:rPr lang="en-US" dirty="0">
                <a:solidFill>
                  <a:srgbClr val="273239"/>
                </a:solidFill>
                <a:sym typeface="Wingdings" panose="05000000000000000000" pitchFamily="2" charset="2"/>
              </a:rPr>
              <a:t>It is a simple loop – starting from base condition to its required length </a:t>
            </a:r>
          </a:p>
          <a:p>
            <a:pPr marL="742950" lvl="1" indent="-285750" fontAlgn="base">
              <a:buFont typeface="Arial" panose="020B0604020202020204" pitchFamily="34" charset="0"/>
              <a:buChar char="•"/>
            </a:pPr>
            <a:r>
              <a:rPr lang="en-US" dirty="0">
                <a:solidFill>
                  <a:srgbClr val="273239"/>
                </a:solidFill>
                <a:sym typeface="Wingdings" panose="05000000000000000000" pitchFamily="2" charset="2"/>
              </a:rPr>
              <a:t>Complexity is O(n)</a:t>
            </a:r>
          </a:p>
          <a:p>
            <a:pPr marL="742950" lvl="1" indent="-285750" fontAlgn="base">
              <a:buFont typeface="Arial" panose="020B0604020202020204" pitchFamily="34" charset="0"/>
              <a:buChar char="•"/>
            </a:pPr>
            <a:r>
              <a:rPr lang="en-US" dirty="0">
                <a:solidFill>
                  <a:srgbClr val="273239"/>
                </a:solidFill>
                <a:sym typeface="Wingdings" panose="05000000000000000000" pitchFamily="2" charset="2"/>
              </a:rPr>
              <a:t>It returns quickly even for a modest sequence length of 40</a:t>
            </a:r>
          </a:p>
          <a:p>
            <a:pPr marL="285750" indent="-285750" fontAlgn="base">
              <a:buFont typeface="Arial" panose="020B0604020202020204" pitchFamily="34" charset="0"/>
              <a:buChar char="•"/>
            </a:pPr>
            <a:r>
              <a:rPr lang="en-US" dirty="0">
                <a:solidFill>
                  <a:srgbClr val="273239"/>
                </a:solidFill>
              </a:rPr>
              <a:t>Fibonacci Sequence - Recursive </a:t>
            </a:r>
            <a:r>
              <a:rPr lang="en-US" dirty="0">
                <a:solidFill>
                  <a:srgbClr val="273239"/>
                </a:solidFill>
                <a:sym typeface="Wingdings" panose="05000000000000000000" pitchFamily="2" charset="2"/>
              </a:rPr>
              <a:t> Pinto</a:t>
            </a:r>
          </a:p>
          <a:p>
            <a:pPr marL="742950" lvl="1" indent="-285750" fontAlgn="base">
              <a:buFont typeface="Arial" panose="020B0604020202020204" pitchFamily="34" charset="0"/>
              <a:buChar char="•"/>
            </a:pPr>
            <a:r>
              <a:rPr lang="en-US" dirty="0">
                <a:solidFill>
                  <a:srgbClr val="273239"/>
                </a:solidFill>
                <a:sym typeface="Wingdings" panose="05000000000000000000" pitchFamily="2" charset="2"/>
              </a:rPr>
              <a:t>It builds a Recursive Tree</a:t>
            </a:r>
          </a:p>
          <a:p>
            <a:pPr marL="742950" lvl="1" indent="-285750" fontAlgn="base">
              <a:buFont typeface="Arial" panose="020B0604020202020204" pitchFamily="34" charset="0"/>
              <a:buChar char="•"/>
            </a:pPr>
            <a:r>
              <a:rPr lang="en-US" dirty="0">
                <a:solidFill>
                  <a:srgbClr val="273239"/>
                </a:solidFill>
                <a:sym typeface="Wingdings" panose="05000000000000000000" pitchFamily="2" charset="2"/>
              </a:rPr>
              <a:t>At each stage it attempts to calculate its predecessor number </a:t>
            </a:r>
          </a:p>
          <a:p>
            <a:pPr marL="742950" lvl="1" indent="-285750" fontAlgn="base">
              <a:buFont typeface="Arial" panose="020B0604020202020204" pitchFamily="34" charset="0"/>
              <a:buChar char="•"/>
            </a:pPr>
            <a:r>
              <a:rPr lang="en-US" dirty="0">
                <a:solidFill>
                  <a:srgbClr val="273239"/>
                </a:solidFill>
                <a:sym typeface="Wingdings" panose="05000000000000000000" pitchFamily="2" charset="2"/>
              </a:rPr>
              <a:t>As a result especially lower number Fibonacci values are repeatedly calculated </a:t>
            </a:r>
          </a:p>
          <a:p>
            <a:pPr marL="1200150" lvl="2" indent="-285750" fontAlgn="base">
              <a:buFont typeface="Arial" panose="020B0604020202020204" pitchFamily="34" charset="0"/>
              <a:buChar char="•"/>
            </a:pPr>
            <a:r>
              <a:rPr lang="en-US" dirty="0">
                <a:solidFill>
                  <a:srgbClr val="273239"/>
                </a:solidFill>
                <a:sym typeface="Wingdings" panose="05000000000000000000" pitchFamily="2" charset="2"/>
              </a:rPr>
              <a:t>This repetition is so large, it runs visibly slower</a:t>
            </a:r>
          </a:p>
          <a:p>
            <a:pPr marL="1200150" lvl="2" indent="-285750" fontAlgn="base">
              <a:buFont typeface="Arial" panose="020B0604020202020204" pitchFamily="34" charset="0"/>
              <a:buChar char="•"/>
            </a:pPr>
            <a:r>
              <a:rPr lang="en-US" dirty="0">
                <a:solidFill>
                  <a:srgbClr val="273239"/>
                </a:solidFill>
                <a:sym typeface="Wingdings" panose="05000000000000000000" pitchFamily="2" charset="2"/>
              </a:rPr>
              <a:t>So much so for a modest number of n = 40,F(2) is invoked 63245986 times</a:t>
            </a:r>
          </a:p>
          <a:p>
            <a:pPr marL="1200150" lvl="2" indent="-285750" fontAlgn="base">
              <a:buFont typeface="Arial" panose="020B0604020202020204" pitchFamily="34" charset="0"/>
              <a:buChar char="•"/>
            </a:pPr>
            <a:r>
              <a:rPr lang="en-US" dirty="0">
                <a:solidFill>
                  <a:srgbClr val="273239"/>
                </a:solidFill>
                <a:sym typeface="Wingdings" panose="05000000000000000000" pitchFamily="2" charset="2"/>
              </a:rPr>
              <a:t>Solution is </a:t>
            </a:r>
            <a:r>
              <a:rPr lang="en-US" dirty="0" err="1">
                <a:solidFill>
                  <a:srgbClr val="273239"/>
                </a:solidFill>
                <a:sym typeface="Wingdings" panose="05000000000000000000" pitchFamily="2" charset="2"/>
              </a:rPr>
              <a:t>memoization</a:t>
            </a:r>
            <a:r>
              <a:rPr lang="en-US" dirty="0">
                <a:solidFill>
                  <a:srgbClr val="273239"/>
                </a:solidFill>
                <a:sym typeface="Wingdings" panose="05000000000000000000" pitchFamily="2" charset="2"/>
              </a:rPr>
              <a:t> </a:t>
            </a:r>
            <a:endParaRPr lang="en-US" dirty="0">
              <a:solidFill>
                <a:srgbClr val="273239"/>
              </a:solidFill>
            </a:endParaRPr>
          </a:p>
        </p:txBody>
      </p:sp>
      <p:pic>
        <p:nvPicPr>
          <p:cNvPr id="6" name="Picture 5">
            <a:extLst>
              <a:ext uri="{FF2B5EF4-FFF2-40B4-BE49-F238E27FC236}">
                <a16:creationId xmlns:a16="http://schemas.microsoft.com/office/drawing/2014/main" id="{A43B5662-6655-8ACC-58E6-C3A395CDB123}"/>
              </a:ext>
            </a:extLst>
          </p:cNvPr>
          <p:cNvPicPr>
            <a:picLocks noChangeAspect="1"/>
          </p:cNvPicPr>
          <p:nvPr/>
        </p:nvPicPr>
        <p:blipFill>
          <a:blip r:embed="rId2"/>
          <a:stretch>
            <a:fillRect/>
          </a:stretch>
        </p:blipFill>
        <p:spPr>
          <a:xfrm>
            <a:off x="1977479" y="758952"/>
            <a:ext cx="6426530" cy="2521080"/>
          </a:xfrm>
          <a:prstGeom prst="rect">
            <a:avLst/>
          </a:prstGeom>
        </p:spPr>
      </p:pic>
    </p:spTree>
    <p:extLst>
      <p:ext uri="{BB962C8B-B14F-4D97-AF65-F5344CB8AC3E}">
        <p14:creationId xmlns:p14="http://schemas.microsoft.com/office/powerpoint/2010/main" val="2434698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C0C8-3B63-1030-193F-C0AC8EC09A58}"/>
              </a:ext>
            </a:extLst>
          </p:cNvPr>
          <p:cNvSpPr>
            <a:spLocks noGrp="1"/>
          </p:cNvSpPr>
          <p:nvPr>
            <p:ph type="title"/>
          </p:nvPr>
        </p:nvSpPr>
        <p:spPr>
          <a:xfrm>
            <a:off x="502920" y="0"/>
            <a:ext cx="10850880" cy="576707"/>
          </a:xfrm>
        </p:spPr>
        <p:txBody>
          <a:bodyPr>
            <a:noAutofit/>
          </a:bodyPr>
          <a:lstStyle/>
          <a:p>
            <a:pPr algn="ctr" fontAlgn="base"/>
            <a:r>
              <a:rPr lang="en-IN" sz="3200" b="1" i="0" u="sng" dirty="0">
                <a:solidFill>
                  <a:srgbClr val="273239"/>
                </a:solidFill>
                <a:effectLst/>
                <a:latin typeface="Nunito" pitchFamily="2" charset="0"/>
              </a:rPr>
              <a:t>Fibonacci Sequence – Recursion and Gotcha</a:t>
            </a:r>
            <a:endParaRPr lang="en-IN" sz="3200" b="1" i="0" dirty="0">
              <a:solidFill>
                <a:srgbClr val="273239"/>
              </a:solidFill>
              <a:effectLst/>
              <a:latin typeface="Nunito" pitchFamily="2" charset="0"/>
            </a:endParaRPr>
          </a:p>
        </p:txBody>
      </p:sp>
      <p:sp>
        <p:nvSpPr>
          <p:cNvPr id="4" name="TextBox 3">
            <a:extLst>
              <a:ext uri="{FF2B5EF4-FFF2-40B4-BE49-F238E27FC236}">
                <a16:creationId xmlns:a16="http://schemas.microsoft.com/office/drawing/2014/main" id="{68A80FB3-9819-AF75-197A-62F01D1BFC97}"/>
              </a:ext>
            </a:extLst>
          </p:cNvPr>
          <p:cNvSpPr txBox="1"/>
          <p:nvPr/>
        </p:nvSpPr>
        <p:spPr>
          <a:xfrm>
            <a:off x="706374" y="758952"/>
            <a:ext cx="11391138" cy="369332"/>
          </a:xfrm>
          <a:prstGeom prst="rect">
            <a:avLst/>
          </a:prstGeom>
          <a:noFill/>
        </p:spPr>
        <p:txBody>
          <a:bodyPr wrap="square">
            <a:spAutoFit/>
          </a:bodyPr>
          <a:lstStyle/>
          <a:p>
            <a:pPr algn="l" rtl="0" fontAlgn="base"/>
            <a:endParaRPr lang="en-US" b="0" i="0" dirty="0">
              <a:solidFill>
                <a:srgbClr val="273239"/>
              </a:solidFill>
              <a:effectLst/>
            </a:endParaRPr>
          </a:p>
        </p:txBody>
      </p:sp>
      <p:sp>
        <p:nvSpPr>
          <p:cNvPr id="3" name="TextBox 2">
            <a:extLst>
              <a:ext uri="{FF2B5EF4-FFF2-40B4-BE49-F238E27FC236}">
                <a16:creationId xmlns:a16="http://schemas.microsoft.com/office/drawing/2014/main" id="{87037883-E91D-5211-32BD-C03B96CA5552}"/>
              </a:ext>
            </a:extLst>
          </p:cNvPr>
          <p:cNvSpPr txBox="1"/>
          <p:nvPr/>
        </p:nvSpPr>
        <p:spPr>
          <a:xfrm>
            <a:off x="576072" y="3577969"/>
            <a:ext cx="10850880" cy="3139321"/>
          </a:xfrm>
          <a:prstGeom prst="rect">
            <a:avLst/>
          </a:prstGeom>
          <a:noFill/>
        </p:spPr>
        <p:txBody>
          <a:bodyPr wrap="square">
            <a:spAutoFit/>
          </a:bodyPr>
          <a:lstStyle/>
          <a:p>
            <a:pPr marL="285750" indent="-285750" algn="l" rtl="0" fontAlgn="base">
              <a:buFont typeface="Arial" panose="020B0604020202020204" pitchFamily="34" charset="0"/>
              <a:buChar char="•"/>
            </a:pPr>
            <a:r>
              <a:rPr lang="en-US" dirty="0">
                <a:solidFill>
                  <a:srgbClr val="273239"/>
                </a:solidFill>
              </a:rPr>
              <a:t>Fibonacci Sequence - Iterative </a:t>
            </a:r>
            <a:r>
              <a:rPr lang="en-US" dirty="0">
                <a:solidFill>
                  <a:srgbClr val="273239"/>
                </a:solidFill>
                <a:sym typeface="Wingdings" panose="05000000000000000000" pitchFamily="2" charset="2"/>
              </a:rPr>
              <a:t> Albert </a:t>
            </a:r>
          </a:p>
          <a:p>
            <a:pPr marL="742950" lvl="1" indent="-285750" fontAlgn="base">
              <a:buFont typeface="Arial" panose="020B0604020202020204" pitchFamily="34" charset="0"/>
              <a:buChar char="•"/>
            </a:pPr>
            <a:r>
              <a:rPr lang="en-US" dirty="0">
                <a:solidFill>
                  <a:srgbClr val="273239"/>
                </a:solidFill>
                <a:sym typeface="Wingdings" panose="05000000000000000000" pitchFamily="2" charset="2"/>
              </a:rPr>
              <a:t>It is a simple loop – starting from base condition to its required length </a:t>
            </a:r>
          </a:p>
          <a:p>
            <a:pPr marL="742950" lvl="1" indent="-285750" fontAlgn="base">
              <a:buFont typeface="Arial" panose="020B0604020202020204" pitchFamily="34" charset="0"/>
              <a:buChar char="•"/>
            </a:pPr>
            <a:r>
              <a:rPr lang="en-US" dirty="0">
                <a:solidFill>
                  <a:srgbClr val="273239"/>
                </a:solidFill>
                <a:sym typeface="Wingdings" panose="05000000000000000000" pitchFamily="2" charset="2"/>
              </a:rPr>
              <a:t>Complexity is O(n)</a:t>
            </a:r>
          </a:p>
          <a:p>
            <a:pPr marL="742950" lvl="1" indent="-285750" fontAlgn="base">
              <a:buFont typeface="Arial" panose="020B0604020202020204" pitchFamily="34" charset="0"/>
              <a:buChar char="•"/>
            </a:pPr>
            <a:r>
              <a:rPr lang="en-US" dirty="0">
                <a:solidFill>
                  <a:srgbClr val="273239"/>
                </a:solidFill>
                <a:sym typeface="Wingdings" panose="05000000000000000000" pitchFamily="2" charset="2"/>
              </a:rPr>
              <a:t>It returns quickly even for a modest sequence length of 40</a:t>
            </a:r>
          </a:p>
          <a:p>
            <a:pPr marL="285750" indent="-285750" fontAlgn="base">
              <a:buFont typeface="Arial" panose="020B0604020202020204" pitchFamily="34" charset="0"/>
              <a:buChar char="•"/>
            </a:pPr>
            <a:r>
              <a:rPr lang="en-US" dirty="0">
                <a:solidFill>
                  <a:srgbClr val="273239"/>
                </a:solidFill>
              </a:rPr>
              <a:t>Fibonacci Sequence - Recursive </a:t>
            </a:r>
            <a:r>
              <a:rPr lang="en-US" dirty="0">
                <a:solidFill>
                  <a:srgbClr val="273239"/>
                </a:solidFill>
                <a:sym typeface="Wingdings" panose="05000000000000000000" pitchFamily="2" charset="2"/>
              </a:rPr>
              <a:t> Pinto</a:t>
            </a:r>
          </a:p>
          <a:p>
            <a:pPr marL="742950" lvl="1" indent="-285750" fontAlgn="base">
              <a:buFont typeface="Arial" panose="020B0604020202020204" pitchFamily="34" charset="0"/>
              <a:buChar char="•"/>
            </a:pPr>
            <a:r>
              <a:rPr lang="en-US" dirty="0">
                <a:solidFill>
                  <a:srgbClr val="273239"/>
                </a:solidFill>
                <a:sym typeface="Wingdings" panose="05000000000000000000" pitchFamily="2" charset="2"/>
              </a:rPr>
              <a:t>It builds a Recursive Tree</a:t>
            </a:r>
          </a:p>
          <a:p>
            <a:pPr marL="742950" lvl="1" indent="-285750" fontAlgn="base">
              <a:buFont typeface="Arial" panose="020B0604020202020204" pitchFamily="34" charset="0"/>
              <a:buChar char="•"/>
            </a:pPr>
            <a:r>
              <a:rPr lang="en-US" dirty="0">
                <a:solidFill>
                  <a:srgbClr val="273239"/>
                </a:solidFill>
                <a:sym typeface="Wingdings" panose="05000000000000000000" pitchFamily="2" charset="2"/>
              </a:rPr>
              <a:t>At each stage it attempts to calculate its predecessor number </a:t>
            </a:r>
          </a:p>
          <a:p>
            <a:pPr marL="742950" lvl="1" indent="-285750" fontAlgn="base">
              <a:buFont typeface="Arial" panose="020B0604020202020204" pitchFamily="34" charset="0"/>
              <a:buChar char="•"/>
            </a:pPr>
            <a:r>
              <a:rPr lang="en-US" dirty="0">
                <a:solidFill>
                  <a:srgbClr val="273239"/>
                </a:solidFill>
                <a:sym typeface="Wingdings" panose="05000000000000000000" pitchFamily="2" charset="2"/>
              </a:rPr>
              <a:t>As a result especially lower number Fibonacci values are repeatedly calculated </a:t>
            </a:r>
          </a:p>
          <a:p>
            <a:pPr marL="1200150" lvl="2" indent="-285750" fontAlgn="base">
              <a:buFont typeface="Arial" panose="020B0604020202020204" pitchFamily="34" charset="0"/>
              <a:buChar char="•"/>
            </a:pPr>
            <a:r>
              <a:rPr lang="en-US" dirty="0">
                <a:solidFill>
                  <a:srgbClr val="273239"/>
                </a:solidFill>
                <a:sym typeface="Wingdings" panose="05000000000000000000" pitchFamily="2" charset="2"/>
              </a:rPr>
              <a:t>This repetition is so large, it runs visibly slower</a:t>
            </a:r>
          </a:p>
          <a:p>
            <a:pPr marL="1200150" lvl="2" indent="-285750" fontAlgn="base">
              <a:buFont typeface="Arial" panose="020B0604020202020204" pitchFamily="34" charset="0"/>
              <a:buChar char="•"/>
            </a:pPr>
            <a:r>
              <a:rPr lang="en-US" dirty="0">
                <a:solidFill>
                  <a:srgbClr val="273239"/>
                </a:solidFill>
                <a:sym typeface="Wingdings" panose="05000000000000000000" pitchFamily="2" charset="2"/>
              </a:rPr>
              <a:t>So much so for a modest number of n = 40,F(2) is invoked 63245986 times</a:t>
            </a:r>
          </a:p>
          <a:p>
            <a:pPr marL="1200150" lvl="2" indent="-285750" fontAlgn="base">
              <a:buFont typeface="Arial" panose="020B0604020202020204" pitchFamily="34" charset="0"/>
              <a:buChar char="•"/>
            </a:pPr>
            <a:r>
              <a:rPr lang="en-US" dirty="0">
                <a:solidFill>
                  <a:srgbClr val="273239"/>
                </a:solidFill>
                <a:sym typeface="Wingdings" panose="05000000000000000000" pitchFamily="2" charset="2"/>
              </a:rPr>
              <a:t>Solution is </a:t>
            </a:r>
            <a:r>
              <a:rPr lang="en-US" dirty="0" err="1">
                <a:solidFill>
                  <a:srgbClr val="273239"/>
                </a:solidFill>
                <a:sym typeface="Wingdings" panose="05000000000000000000" pitchFamily="2" charset="2"/>
              </a:rPr>
              <a:t>memoization</a:t>
            </a:r>
            <a:r>
              <a:rPr lang="en-US" dirty="0">
                <a:solidFill>
                  <a:srgbClr val="273239"/>
                </a:solidFill>
                <a:sym typeface="Wingdings" panose="05000000000000000000" pitchFamily="2" charset="2"/>
              </a:rPr>
              <a:t> </a:t>
            </a:r>
            <a:endParaRPr lang="en-US" dirty="0">
              <a:solidFill>
                <a:srgbClr val="273239"/>
              </a:solidFill>
            </a:endParaRPr>
          </a:p>
        </p:txBody>
      </p:sp>
      <p:pic>
        <p:nvPicPr>
          <p:cNvPr id="6" name="Picture 5">
            <a:extLst>
              <a:ext uri="{FF2B5EF4-FFF2-40B4-BE49-F238E27FC236}">
                <a16:creationId xmlns:a16="http://schemas.microsoft.com/office/drawing/2014/main" id="{A43B5662-6655-8ACC-58E6-C3A395CDB123}"/>
              </a:ext>
            </a:extLst>
          </p:cNvPr>
          <p:cNvPicPr>
            <a:picLocks noChangeAspect="1"/>
          </p:cNvPicPr>
          <p:nvPr/>
        </p:nvPicPr>
        <p:blipFill>
          <a:blip r:embed="rId2"/>
          <a:stretch>
            <a:fillRect/>
          </a:stretch>
        </p:blipFill>
        <p:spPr>
          <a:xfrm>
            <a:off x="1977479" y="758952"/>
            <a:ext cx="6426530" cy="2521080"/>
          </a:xfrm>
          <a:prstGeom prst="rect">
            <a:avLst/>
          </a:prstGeom>
        </p:spPr>
      </p:pic>
    </p:spTree>
    <p:extLst>
      <p:ext uri="{BB962C8B-B14F-4D97-AF65-F5344CB8AC3E}">
        <p14:creationId xmlns:p14="http://schemas.microsoft.com/office/powerpoint/2010/main" val="15183472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C0C8-3B63-1030-193F-C0AC8EC09A58}"/>
              </a:ext>
            </a:extLst>
          </p:cNvPr>
          <p:cNvSpPr>
            <a:spLocks noGrp="1"/>
          </p:cNvSpPr>
          <p:nvPr>
            <p:ph type="title"/>
          </p:nvPr>
        </p:nvSpPr>
        <p:spPr>
          <a:xfrm>
            <a:off x="502920" y="0"/>
            <a:ext cx="10850880" cy="576707"/>
          </a:xfrm>
        </p:spPr>
        <p:txBody>
          <a:bodyPr>
            <a:noAutofit/>
          </a:bodyPr>
          <a:lstStyle/>
          <a:p>
            <a:pPr algn="ctr" fontAlgn="base"/>
            <a:r>
              <a:rPr lang="en-IN" sz="3200" b="1" i="0" u="sng" dirty="0">
                <a:solidFill>
                  <a:srgbClr val="273239"/>
                </a:solidFill>
                <a:effectLst/>
                <a:latin typeface="Nunito" pitchFamily="2" charset="0"/>
              </a:rPr>
              <a:t>Fibonacci Sequence – Time Complexity Analysis</a:t>
            </a:r>
            <a:endParaRPr lang="en-IN" sz="3200" b="1" i="0" dirty="0">
              <a:solidFill>
                <a:srgbClr val="273239"/>
              </a:solidFill>
              <a:effectLst/>
              <a:latin typeface="Nunito" pitchFamily="2" charset="0"/>
            </a:endParaRPr>
          </a:p>
        </p:txBody>
      </p:sp>
      <p:sp>
        <p:nvSpPr>
          <p:cNvPr id="4" name="TextBox 3">
            <a:extLst>
              <a:ext uri="{FF2B5EF4-FFF2-40B4-BE49-F238E27FC236}">
                <a16:creationId xmlns:a16="http://schemas.microsoft.com/office/drawing/2014/main" id="{68A80FB3-9819-AF75-197A-62F01D1BFC97}"/>
              </a:ext>
            </a:extLst>
          </p:cNvPr>
          <p:cNvSpPr txBox="1"/>
          <p:nvPr/>
        </p:nvSpPr>
        <p:spPr>
          <a:xfrm>
            <a:off x="706374" y="758952"/>
            <a:ext cx="11391138" cy="369332"/>
          </a:xfrm>
          <a:prstGeom prst="rect">
            <a:avLst/>
          </a:prstGeom>
          <a:noFill/>
        </p:spPr>
        <p:txBody>
          <a:bodyPr wrap="square">
            <a:spAutoFit/>
          </a:bodyPr>
          <a:lstStyle/>
          <a:p>
            <a:pPr algn="l" rtl="0" fontAlgn="base"/>
            <a:endParaRPr lang="en-US" b="0" i="0" dirty="0">
              <a:solidFill>
                <a:srgbClr val="273239"/>
              </a:solidFill>
              <a:effectLst/>
            </a:endParaRPr>
          </a:p>
        </p:txBody>
      </p:sp>
      <p:sp>
        <p:nvSpPr>
          <p:cNvPr id="3" name="TextBox 2">
            <a:extLst>
              <a:ext uri="{FF2B5EF4-FFF2-40B4-BE49-F238E27FC236}">
                <a16:creationId xmlns:a16="http://schemas.microsoft.com/office/drawing/2014/main" id="{87037883-E91D-5211-32BD-C03B96CA5552}"/>
              </a:ext>
            </a:extLst>
          </p:cNvPr>
          <p:cNvSpPr txBox="1"/>
          <p:nvPr/>
        </p:nvSpPr>
        <p:spPr>
          <a:xfrm>
            <a:off x="502920" y="5178255"/>
            <a:ext cx="10850880" cy="1477328"/>
          </a:xfrm>
          <a:prstGeom prst="rect">
            <a:avLst/>
          </a:prstGeom>
          <a:noFill/>
        </p:spPr>
        <p:txBody>
          <a:bodyPr wrap="square">
            <a:spAutoFit/>
          </a:bodyPr>
          <a:lstStyle/>
          <a:p>
            <a:pPr marL="285750" indent="-285750" algn="l" rtl="0" fontAlgn="base">
              <a:buFont typeface="Arial" panose="020B0604020202020204" pitchFamily="34" charset="0"/>
              <a:buChar char="•"/>
            </a:pPr>
            <a:r>
              <a:rPr lang="en-US" dirty="0">
                <a:solidFill>
                  <a:srgbClr val="273239"/>
                </a:solidFill>
              </a:rPr>
              <a:t>Fibonacci Sequence – </a:t>
            </a:r>
            <a:r>
              <a:rPr lang="en-US" b="1" dirty="0">
                <a:solidFill>
                  <a:srgbClr val="273239"/>
                </a:solidFill>
              </a:rPr>
              <a:t>Recursive </a:t>
            </a:r>
            <a:r>
              <a:rPr lang="en-US" dirty="0">
                <a:solidFill>
                  <a:srgbClr val="273239"/>
                </a:solidFill>
              </a:rPr>
              <a:t>Time complexity – Derive both Lower bound and upper bound </a:t>
            </a:r>
            <a:endParaRPr lang="en-US" dirty="0">
              <a:solidFill>
                <a:srgbClr val="273239"/>
              </a:solidFill>
              <a:sym typeface="Wingdings" panose="05000000000000000000" pitchFamily="2" charset="2"/>
            </a:endParaRPr>
          </a:p>
          <a:p>
            <a:pPr marL="742950" lvl="1" indent="-285750" fontAlgn="base">
              <a:buFont typeface="Arial" panose="020B0604020202020204" pitchFamily="34" charset="0"/>
              <a:buChar char="•"/>
            </a:pPr>
            <a:r>
              <a:rPr lang="en-US" dirty="0">
                <a:solidFill>
                  <a:srgbClr val="273239"/>
                </a:solidFill>
                <a:sym typeface="Wingdings" panose="05000000000000000000" pitchFamily="2" charset="2"/>
              </a:rPr>
              <a:t>Key assumption is T(n-1) approx. equal to T(n-2) . This is the case for very large values of n</a:t>
            </a:r>
          </a:p>
          <a:p>
            <a:pPr marL="742950" lvl="1" indent="-285750" fontAlgn="base">
              <a:buFont typeface="Arial" panose="020B0604020202020204" pitchFamily="34" charset="0"/>
              <a:buChar char="•"/>
            </a:pPr>
            <a:r>
              <a:rPr lang="en-US" b="1" dirty="0">
                <a:solidFill>
                  <a:srgbClr val="273239"/>
                </a:solidFill>
                <a:sym typeface="Wingdings" panose="05000000000000000000" pitchFamily="2" charset="2"/>
              </a:rPr>
              <a:t>Lower bound </a:t>
            </a:r>
            <a:r>
              <a:rPr lang="en-US" dirty="0">
                <a:solidFill>
                  <a:srgbClr val="273239"/>
                </a:solidFill>
                <a:sym typeface="Wingdings" panose="05000000000000000000" pitchFamily="2" charset="2"/>
              </a:rPr>
              <a:t> : Consider T(n-1)  as equivalent to T(n-2) [ i.e. treating a LESS valuable than it is ]</a:t>
            </a:r>
          </a:p>
          <a:p>
            <a:pPr marL="742950" lvl="1" indent="-285750" fontAlgn="base">
              <a:buFont typeface="Arial" panose="020B0604020202020204" pitchFamily="34" charset="0"/>
              <a:buChar char="•"/>
            </a:pPr>
            <a:r>
              <a:rPr lang="en-US" b="1" dirty="0">
                <a:solidFill>
                  <a:srgbClr val="273239"/>
                </a:solidFill>
                <a:sym typeface="Wingdings" panose="05000000000000000000" pitchFamily="2" charset="2"/>
              </a:rPr>
              <a:t>Upper bound</a:t>
            </a:r>
            <a:r>
              <a:rPr lang="en-US" dirty="0">
                <a:solidFill>
                  <a:srgbClr val="273239"/>
                </a:solidFill>
                <a:sym typeface="Wingdings" panose="05000000000000000000" pitchFamily="2" charset="2"/>
              </a:rPr>
              <a:t>  : Consider T(n-2)  as equivalent to T(n-1) [ i.e. treating a MORE valuable than it is ]</a:t>
            </a:r>
          </a:p>
          <a:p>
            <a:pPr marL="285750" indent="-285750" fontAlgn="base">
              <a:buFont typeface="Arial" panose="020B0604020202020204" pitchFamily="34" charset="0"/>
              <a:buChar char="•"/>
            </a:pPr>
            <a:r>
              <a:rPr lang="en-US" dirty="0">
                <a:solidFill>
                  <a:srgbClr val="273239"/>
                </a:solidFill>
                <a:sym typeface="Wingdings" panose="05000000000000000000" pitchFamily="2" charset="2"/>
              </a:rPr>
              <a:t>Fibonacci sequence – </a:t>
            </a:r>
            <a:r>
              <a:rPr lang="en-US" b="1" dirty="0">
                <a:solidFill>
                  <a:srgbClr val="273239"/>
                </a:solidFill>
                <a:sym typeface="Wingdings" panose="05000000000000000000" pitchFamily="2" charset="2"/>
              </a:rPr>
              <a:t>Iterative</a:t>
            </a:r>
            <a:r>
              <a:rPr lang="en-US" dirty="0">
                <a:solidFill>
                  <a:srgbClr val="273239"/>
                </a:solidFill>
                <a:sym typeface="Wingdings" panose="05000000000000000000" pitchFamily="2" charset="2"/>
              </a:rPr>
              <a:t> Time complexity is O(n)</a:t>
            </a:r>
          </a:p>
        </p:txBody>
      </p:sp>
      <p:pic>
        <p:nvPicPr>
          <p:cNvPr id="7" name="Picture 6">
            <a:extLst>
              <a:ext uri="{FF2B5EF4-FFF2-40B4-BE49-F238E27FC236}">
                <a16:creationId xmlns:a16="http://schemas.microsoft.com/office/drawing/2014/main" id="{C8B60B04-93E3-56B9-D1E1-C691A1FAEAF2}"/>
              </a:ext>
            </a:extLst>
          </p:cNvPr>
          <p:cNvPicPr>
            <a:picLocks noChangeAspect="1"/>
          </p:cNvPicPr>
          <p:nvPr/>
        </p:nvPicPr>
        <p:blipFill>
          <a:blip r:embed="rId2"/>
          <a:stretch>
            <a:fillRect/>
          </a:stretch>
        </p:blipFill>
        <p:spPr>
          <a:xfrm>
            <a:off x="211736" y="518318"/>
            <a:ext cx="4845564" cy="1983613"/>
          </a:xfrm>
          <a:prstGeom prst="rect">
            <a:avLst/>
          </a:prstGeom>
        </p:spPr>
      </p:pic>
      <p:pic>
        <p:nvPicPr>
          <p:cNvPr id="9" name="Picture 8">
            <a:extLst>
              <a:ext uri="{FF2B5EF4-FFF2-40B4-BE49-F238E27FC236}">
                <a16:creationId xmlns:a16="http://schemas.microsoft.com/office/drawing/2014/main" id="{0D2AAFCF-2D74-08AA-7B6E-A0BE52612937}"/>
              </a:ext>
            </a:extLst>
          </p:cNvPr>
          <p:cNvPicPr>
            <a:picLocks noChangeAspect="1"/>
          </p:cNvPicPr>
          <p:nvPr/>
        </p:nvPicPr>
        <p:blipFill>
          <a:blip r:embed="rId3"/>
          <a:stretch>
            <a:fillRect/>
          </a:stretch>
        </p:blipFill>
        <p:spPr>
          <a:xfrm>
            <a:off x="5701348" y="1687527"/>
            <a:ext cx="4311332" cy="1628808"/>
          </a:xfrm>
          <a:prstGeom prst="rect">
            <a:avLst/>
          </a:prstGeom>
        </p:spPr>
      </p:pic>
      <p:pic>
        <p:nvPicPr>
          <p:cNvPr id="11" name="Picture 10">
            <a:extLst>
              <a:ext uri="{FF2B5EF4-FFF2-40B4-BE49-F238E27FC236}">
                <a16:creationId xmlns:a16="http://schemas.microsoft.com/office/drawing/2014/main" id="{4D532414-378A-8D9A-0CBA-8EEB1F2E8CC1}"/>
              </a:ext>
            </a:extLst>
          </p:cNvPr>
          <p:cNvPicPr>
            <a:picLocks noChangeAspect="1"/>
          </p:cNvPicPr>
          <p:nvPr/>
        </p:nvPicPr>
        <p:blipFill>
          <a:blip r:embed="rId4"/>
          <a:stretch>
            <a:fillRect/>
          </a:stretch>
        </p:blipFill>
        <p:spPr>
          <a:xfrm>
            <a:off x="8004403" y="3649012"/>
            <a:ext cx="4016553" cy="1370149"/>
          </a:xfrm>
          <a:prstGeom prst="rect">
            <a:avLst/>
          </a:prstGeom>
        </p:spPr>
      </p:pic>
    </p:spTree>
    <p:extLst>
      <p:ext uri="{BB962C8B-B14F-4D97-AF65-F5344CB8AC3E}">
        <p14:creationId xmlns:p14="http://schemas.microsoft.com/office/powerpoint/2010/main" val="35241276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C0C8-3B63-1030-193F-C0AC8EC09A58}"/>
              </a:ext>
            </a:extLst>
          </p:cNvPr>
          <p:cNvSpPr>
            <a:spLocks noGrp="1"/>
          </p:cNvSpPr>
          <p:nvPr>
            <p:ph type="title"/>
          </p:nvPr>
        </p:nvSpPr>
        <p:spPr>
          <a:xfrm>
            <a:off x="502920" y="0"/>
            <a:ext cx="10850880" cy="576707"/>
          </a:xfrm>
        </p:spPr>
        <p:txBody>
          <a:bodyPr>
            <a:noAutofit/>
          </a:bodyPr>
          <a:lstStyle/>
          <a:p>
            <a:pPr algn="ctr" fontAlgn="base"/>
            <a:r>
              <a:rPr lang="en-IN" sz="2800" b="1" i="0" u="sng" dirty="0">
                <a:solidFill>
                  <a:srgbClr val="273239"/>
                </a:solidFill>
                <a:effectLst/>
                <a:latin typeface="Nunito" pitchFamily="2" charset="0"/>
              </a:rPr>
              <a:t>Fibonacci Sequence – </a:t>
            </a:r>
            <a:r>
              <a:rPr lang="en-IN" sz="2800" b="1" i="0" u="sng" dirty="0" err="1">
                <a:solidFill>
                  <a:srgbClr val="273239"/>
                </a:solidFill>
                <a:effectLst/>
                <a:latin typeface="Nunito" pitchFamily="2" charset="0"/>
              </a:rPr>
              <a:t>Memoization</a:t>
            </a:r>
            <a:r>
              <a:rPr lang="en-IN" sz="2800" b="1" i="0" u="sng" dirty="0">
                <a:solidFill>
                  <a:srgbClr val="273239"/>
                </a:solidFill>
                <a:effectLst/>
                <a:latin typeface="Nunito" pitchFamily="2" charset="0"/>
              </a:rPr>
              <a:t> - Time Complexity Analysis</a:t>
            </a:r>
            <a:endParaRPr lang="en-IN" sz="2800" b="1" i="0" dirty="0">
              <a:solidFill>
                <a:srgbClr val="273239"/>
              </a:solidFill>
              <a:effectLst/>
              <a:latin typeface="Nunito" pitchFamily="2" charset="0"/>
            </a:endParaRPr>
          </a:p>
        </p:txBody>
      </p:sp>
      <p:sp>
        <p:nvSpPr>
          <p:cNvPr id="4" name="TextBox 3">
            <a:extLst>
              <a:ext uri="{FF2B5EF4-FFF2-40B4-BE49-F238E27FC236}">
                <a16:creationId xmlns:a16="http://schemas.microsoft.com/office/drawing/2014/main" id="{68A80FB3-9819-AF75-197A-62F01D1BFC97}"/>
              </a:ext>
            </a:extLst>
          </p:cNvPr>
          <p:cNvSpPr txBox="1"/>
          <p:nvPr/>
        </p:nvSpPr>
        <p:spPr>
          <a:xfrm>
            <a:off x="706374" y="758952"/>
            <a:ext cx="11391138" cy="369332"/>
          </a:xfrm>
          <a:prstGeom prst="rect">
            <a:avLst/>
          </a:prstGeom>
          <a:noFill/>
        </p:spPr>
        <p:txBody>
          <a:bodyPr wrap="square">
            <a:spAutoFit/>
          </a:bodyPr>
          <a:lstStyle/>
          <a:p>
            <a:pPr algn="l" rtl="0" fontAlgn="base"/>
            <a:endParaRPr lang="en-US" b="0" i="0" dirty="0">
              <a:solidFill>
                <a:srgbClr val="273239"/>
              </a:solidFill>
              <a:effectLst/>
            </a:endParaRPr>
          </a:p>
        </p:txBody>
      </p:sp>
      <p:sp>
        <p:nvSpPr>
          <p:cNvPr id="3" name="TextBox 2">
            <a:extLst>
              <a:ext uri="{FF2B5EF4-FFF2-40B4-BE49-F238E27FC236}">
                <a16:creationId xmlns:a16="http://schemas.microsoft.com/office/drawing/2014/main" id="{87037883-E91D-5211-32BD-C03B96CA5552}"/>
              </a:ext>
            </a:extLst>
          </p:cNvPr>
          <p:cNvSpPr txBox="1"/>
          <p:nvPr/>
        </p:nvSpPr>
        <p:spPr>
          <a:xfrm>
            <a:off x="502920" y="5178255"/>
            <a:ext cx="10850880" cy="1477328"/>
          </a:xfrm>
          <a:prstGeom prst="rect">
            <a:avLst/>
          </a:prstGeom>
          <a:noFill/>
        </p:spPr>
        <p:txBody>
          <a:bodyPr wrap="square">
            <a:spAutoFit/>
          </a:bodyPr>
          <a:lstStyle/>
          <a:p>
            <a:pPr marL="285750" indent="-285750" algn="l" rtl="0" fontAlgn="base">
              <a:buFont typeface="Arial" panose="020B0604020202020204" pitchFamily="34" charset="0"/>
              <a:buChar char="•"/>
            </a:pPr>
            <a:r>
              <a:rPr lang="en-US" dirty="0">
                <a:solidFill>
                  <a:srgbClr val="273239"/>
                </a:solidFill>
              </a:rPr>
              <a:t>Fibonacci Sequence – </a:t>
            </a:r>
            <a:r>
              <a:rPr lang="en-US" b="1" dirty="0">
                <a:solidFill>
                  <a:srgbClr val="273239"/>
                </a:solidFill>
              </a:rPr>
              <a:t>Recursive with </a:t>
            </a:r>
            <a:r>
              <a:rPr lang="en-US" b="1" dirty="0" err="1">
                <a:solidFill>
                  <a:srgbClr val="273239"/>
                </a:solidFill>
              </a:rPr>
              <a:t>Memoization</a:t>
            </a:r>
            <a:endParaRPr lang="en-US" dirty="0">
              <a:solidFill>
                <a:srgbClr val="273239"/>
              </a:solidFill>
              <a:sym typeface="Wingdings" panose="05000000000000000000" pitchFamily="2" charset="2"/>
            </a:endParaRPr>
          </a:p>
          <a:p>
            <a:pPr marL="742950" lvl="1" indent="-285750" fontAlgn="base">
              <a:buFont typeface="Arial" panose="020B0604020202020204" pitchFamily="34" charset="0"/>
              <a:buChar char="•"/>
            </a:pPr>
            <a:r>
              <a:rPr lang="en-US" dirty="0">
                <a:solidFill>
                  <a:srgbClr val="273239"/>
                </a:solidFill>
                <a:sym typeface="Wingdings" panose="05000000000000000000" pitchFamily="2" charset="2"/>
              </a:rPr>
              <a:t>Recursive tree expands , repeatedly calling previously calculated functions</a:t>
            </a:r>
          </a:p>
          <a:p>
            <a:pPr marL="742950" lvl="1" indent="-285750" fontAlgn="base">
              <a:buFont typeface="Arial" panose="020B0604020202020204" pitchFamily="34" charset="0"/>
              <a:buChar char="•"/>
            </a:pPr>
            <a:r>
              <a:rPr lang="en-US" dirty="0">
                <a:solidFill>
                  <a:srgbClr val="273239"/>
                </a:solidFill>
                <a:sym typeface="Wingdings" panose="05000000000000000000" pitchFamily="2" charset="2"/>
              </a:rPr>
              <a:t>With </a:t>
            </a:r>
            <a:r>
              <a:rPr lang="en-US" dirty="0" err="1">
                <a:solidFill>
                  <a:srgbClr val="273239"/>
                </a:solidFill>
                <a:sym typeface="Wingdings" panose="05000000000000000000" pitchFamily="2" charset="2"/>
              </a:rPr>
              <a:t>memoization</a:t>
            </a:r>
            <a:r>
              <a:rPr lang="en-US" dirty="0">
                <a:solidFill>
                  <a:srgbClr val="273239"/>
                </a:solidFill>
                <a:sym typeface="Wingdings" panose="05000000000000000000" pitchFamily="2" charset="2"/>
              </a:rPr>
              <a:t> – previously calculated function values are saved and reused</a:t>
            </a:r>
          </a:p>
          <a:p>
            <a:pPr marL="742950" lvl="1" indent="-285750" fontAlgn="base">
              <a:buFont typeface="Arial" panose="020B0604020202020204" pitchFamily="34" charset="0"/>
              <a:buChar char="•"/>
            </a:pPr>
            <a:r>
              <a:rPr lang="en-US" dirty="0">
                <a:solidFill>
                  <a:srgbClr val="273239"/>
                </a:solidFill>
                <a:sym typeface="Wingdings" panose="05000000000000000000" pitchFamily="2" charset="2"/>
              </a:rPr>
              <a:t>This significantly truncates the Recursive tree growth , especially for already calculated values</a:t>
            </a:r>
          </a:p>
          <a:p>
            <a:pPr marL="285750" indent="-285750" fontAlgn="base">
              <a:buFont typeface="Arial" panose="020B0604020202020204" pitchFamily="34" charset="0"/>
              <a:buChar char="•"/>
            </a:pPr>
            <a:endParaRPr lang="en-US" dirty="0">
              <a:solidFill>
                <a:srgbClr val="273239"/>
              </a:solidFill>
              <a:sym typeface="Wingdings" panose="05000000000000000000" pitchFamily="2" charset="2"/>
            </a:endParaRPr>
          </a:p>
        </p:txBody>
      </p:sp>
      <p:pic>
        <p:nvPicPr>
          <p:cNvPr id="6" name="Picture 5">
            <a:extLst>
              <a:ext uri="{FF2B5EF4-FFF2-40B4-BE49-F238E27FC236}">
                <a16:creationId xmlns:a16="http://schemas.microsoft.com/office/drawing/2014/main" id="{AB0DD566-02DE-4DEC-FF38-87C6D780A972}"/>
              </a:ext>
            </a:extLst>
          </p:cNvPr>
          <p:cNvPicPr>
            <a:picLocks noChangeAspect="1"/>
          </p:cNvPicPr>
          <p:nvPr/>
        </p:nvPicPr>
        <p:blipFill>
          <a:blip r:embed="rId2"/>
          <a:stretch>
            <a:fillRect/>
          </a:stretch>
        </p:blipFill>
        <p:spPr>
          <a:xfrm>
            <a:off x="234003" y="758952"/>
            <a:ext cx="5444421" cy="2298969"/>
          </a:xfrm>
          <a:prstGeom prst="rect">
            <a:avLst/>
          </a:prstGeom>
        </p:spPr>
      </p:pic>
      <p:pic>
        <p:nvPicPr>
          <p:cNvPr id="10" name="Picture 9">
            <a:extLst>
              <a:ext uri="{FF2B5EF4-FFF2-40B4-BE49-F238E27FC236}">
                <a16:creationId xmlns:a16="http://schemas.microsoft.com/office/drawing/2014/main" id="{43190772-59BC-7BA0-110A-062277D9C2B6}"/>
              </a:ext>
            </a:extLst>
          </p:cNvPr>
          <p:cNvPicPr>
            <a:picLocks noChangeAspect="1"/>
          </p:cNvPicPr>
          <p:nvPr/>
        </p:nvPicPr>
        <p:blipFill>
          <a:blip r:embed="rId3"/>
          <a:stretch>
            <a:fillRect/>
          </a:stretch>
        </p:blipFill>
        <p:spPr>
          <a:xfrm>
            <a:off x="6257546" y="2515572"/>
            <a:ext cx="5096254" cy="2374001"/>
          </a:xfrm>
          <a:prstGeom prst="rect">
            <a:avLst/>
          </a:prstGeom>
        </p:spPr>
      </p:pic>
    </p:spTree>
    <p:extLst>
      <p:ext uri="{BB962C8B-B14F-4D97-AF65-F5344CB8AC3E}">
        <p14:creationId xmlns:p14="http://schemas.microsoft.com/office/powerpoint/2010/main" val="23393270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C0C8-3B63-1030-193F-C0AC8EC09A58}"/>
              </a:ext>
            </a:extLst>
          </p:cNvPr>
          <p:cNvSpPr>
            <a:spLocks noGrp="1"/>
          </p:cNvSpPr>
          <p:nvPr>
            <p:ph type="title"/>
          </p:nvPr>
        </p:nvSpPr>
        <p:spPr>
          <a:xfrm>
            <a:off x="502920" y="0"/>
            <a:ext cx="10850880" cy="576707"/>
          </a:xfrm>
        </p:spPr>
        <p:txBody>
          <a:bodyPr>
            <a:noAutofit/>
          </a:bodyPr>
          <a:lstStyle/>
          <a:p>
            <a:pPr algn="ctr" fontAlgn="base"/>
            <a:r>
              <a:rPr lang="en-IN" sz="2800" b="1" i="0" u="sng" dirty="0">
                <a:solidFill>
                  <a:srgbClr val="273239"/>
                </a:solidFill>
                <a:effectLst/>
                <a:latin typeface="Nunito" pitchFamily="2" charset="0"/>
              </a:rPr>
              <a:t>Fibonacci Sequence – </a:t>
            </a:r>
            <a:r>
              <a:rPr lang="en-IN" sz="2800" b="1" i="0" u="sng" dirty="0" err="1">
                <a:solidFill>
                  <a:srgbClr val="273239"/>
                </a:solidFill>
                <a:effectLst/>
                <a:latin typeface="Nunito" pitchFamily="2" charset="0"/>
              </a:rPr>
              <a:t>Memoization</a:t>
            </a:r>
            <a:r>
              <a:rPr lang="en-IN" sz="2800" b="1" i="0" u="sng" dirty="0">
                <a:solidFill>
                  <a:srgbClr val="273239"/>
                </a:solidFill>
                <a:effectLst/>
                <a:latin typeface="Nunito" pitchFamily="2" charset="0"/>
              </a:rPr>
              <a:t> – Space Complexity Analysis</a:t>
            </a:r>
            <a:endParaRPr lang="en-IN" sz="2800" b="1" i="0" dirty="0">
              <a:solidFill>
                <a:srgbClr val="273239"/>
              </a:solidFill>
              <a:effectLst/>
              <a:latin typeface="Nunito" pitchFamily="2" charset="0"/>
            </a:endParaRPr>
          </a:p>
        </p:txBody>
      </p:sp>
      <p:sp>
        <p:nvSpPr>
          <p:cNvPr id="4" name="TextBox 3">
            <a:extLst>
              <a:ext uri="{FF2B5EF4-FFF2-40B4-BE49-F238E27FC236}">
                <a16:creationId xmlns:a16="http://schemas.microsoft.com/office/drawing/2014/main" id="{68A80FB3-9819-AF75-197A-62F01D1BFC97}"/>
              </a:ext>
            </a:extLst>
          </p:cNvPr>
          <p:cNvSpPr txBox="1"/>
          <p:nvPr/>
        </p:nvSpPr>
        <p:spPr>
          <a:xfrm>
            <a:off x="706374" y="758952"/>
            <a:ext cx="11391138" cy="369332"/>
          </a:xfrm>
          <a:prstGeom prst="rect">
            <a:avLst/>
          </a:prstGeom>
          <a:noFill/>
        </p:spPr>
        <p:txBody>
          <a:bodyPr wrap="square">
            <a:spAutoFit/>
          </a:bodyPr>
          <a:lstStyle/>
          <a:p>
            <a:pPr algn="l" rtl="0" fontAlgn="base"/>
            <a:endParaRPr lang="en-US" b="0" i="0" dirty="0">
              <a:solidFill>
                <a:srgbClr val="273239"/>
              </a:solidFill>
              <a:effectLst/>
            </a:endParaRPr>
          </a:p>
        </p:txBody>
      </p:sp>
      <p:sp>
        <p:nvSpPr>
          <p:cNvPr id="3" name="TextBox 2">
            <a:extLst>
              <a:ext uri="{FF2B5EF4-FFF2-40B4-BE49-F238E27FC236}">
                <a16:creationId xmlns:a16="http://schemas.microsoft.com/office/drawing/2014/main" id="{87037883-E91D-5211-32BD-C03B96CA5552}"/>
              </a:ext>
            </a:extLst>
          </p:cNvPr>
          <p:cNvSpPr txBox="1"/>
          <p:nvPr/>
        </p:nvSpPr>
        <p:spPr>
          <a:xfrm>
            <a:off x="502920" y="5178255"/>
            <a:ext cx="10850880" cy="1477328"/>
          </a:xfrm>
          <a:prstGeom prst="rect">
            <a:avLst/>
          </a:prstGeom>
          <a:noFill/>
        </p:spPr>
        <p:txBody>
          <a:bodyPr wrap="square">
            <a:spAutoFit/>
          </a:bodyPr>
          <a:lstStyle/>
          <a:p>
            <a:pPr marL="285750" indent="-285750" algn="l" rtl="0" fontAlgn="base">
              <a:buFont typeface="Arial" panose="020B0604020202020204" pitchFamily="34" charset="0"/>
              <a:buChar char="•"/>
            </a:pPr>
            <a:r>
              <a:rPr lang="en-US" dirty="0">
                <a:solidFill>
                  <a:srgbClr val="273239"/>
                </a:solidFill>
              </a:rPr>
              <a:t>Fibonacci Sequence – </a:t>
            </a:r>
            <a:r>
              <a:rPr lang="en-US" b="1" dirty="0">
                <a:solidFill>
                  <a:srgbClr val="273239"/>
                </a:solidFill>
              </a:rPr>
              <a:t>Recursive with </a:t>
            </a:r>
            <a:r>
              <a:rPr lang="en-US" b="1" dirty="0" err="1">
                <a:solidFill>
                  <a:srgbClr val="273239"/>
                </a:solidFill>
              </a:rPr>
              <a:t>Memoization</a:t>
            </a:r>
            <a:endParaRPr lang="en-US" dirty="0">
              <a:solidFill>
                <a:srgbClr val="273239"/>
              </a:solidFill>
              <a:sym typeface="Wingdings" panose="05000000000000000000" pitchFamily="2" charset="2"/>
            </a:endParaRPr>
          </a:p>
          <a:p>
            <a:pPr marL="742950" lvl="1" indent="-285750" fontAlgn="base">
              <a:buFont typeface="Arial" panose="020B0604020202020204" pitchFamily="34" charset="0"/>
              <a:buChar char="•"/>
            </a:pPr>
            <a:r>
              <a:rPr lang="en-US" dirty="0">
                <a:solidFill>
                  <a:srgbClr val="273239"/>
                </a:solidFill>
                <a:sym typeface="Wingdings" panose="05000000000000000000" pitchFamily="2" charset="2"/>
              </a:rPr>
              <a:t>Recursive tree expands , repeatedly calling previously calculated functions</a:t>
            </a:r>
          </a:p>
          <a:p>
            <a:pPr marL="742950" lvl="1" indent="-285750" fontAlgn="base">
              <a:buFont typeface="Arial" panose="020B0604020202020204" pitchFamily="34" charset="0"/>
              <a:buChar char="•"/>
            </a:pPr>
            <a:r>
              <a:rPr lang="en-US" dirty="0">
                <a:solidFill>
                  <a:srgbClr val="273239"/>
                </a:solidFill>
                <a:sym typeface="Wingdings" panose="05000000000000000000" pitchFamily="2" charset="2"/>
              </a:rPr>
              <a:t>With </a:t>
            </a:r>
            <a:r>
              <a:rPr lang="en-US" dirty="0" err="1">
                <a:solidFill>
                  <a:srgbClr val="273239"/>
                </a:solidFill>
                <a:sym typeface="Wingdings" panose="05000000000000000000" pitchFamily="2" charset="2"/>
              </a:rPr>
              <a:t>memoization</a:t>
            </a:r>
            <a:r>
              <a:rPr lang="en-US" dirty="0">
                <a:solidFill>
                  <a:srgbClr val="273239"/>
                </a:solidFill>
                <a:sym typeface="Wingdings" panose="05000000000000000000" pitchFamily="2" charset="2"/>
              </a:rPr>
              <a:t> – previously calculated function values are saved and reused</a:t>
            </a:r>
          </a:p>
          <a:p>
            <a:pPr marL="742950" lvl="1" indent="-285750" fontAlgn="base">
              <a:buFont typeface="Arial" panose="020B0604020202020204" pitchFamily="34" charset="0"/>
              <a:buChar char="•"/>
            </a:pPr>
            <a:r>
              <a:rPr lang="en-US" dirty="0">
                <a:solidFill>
                  <a:srgbClr val="273239"/>
                </a:solidFill>
                <a:sym typeface="Wingdings" panose="05000000000000000000" pitchFamily="2" charset="2"/>
              </a:rPr>
              <a:t>However the Function call stack height will remain same as </a:t>
            </a:r>
            <a:r>
              <a:rPr lang="en-US" b="1" dirty="0">
                <a:solidFill>
                  <a:srgbClr val="273239"/>
                </a:solidFill>
                <a:sym typeface="Wingdings" panose="05000000000000000000" pitchFamily="2" charset="2"/>
              </a:rPr>
              <a:t>n </a:t>
            </a:r>
            <a:r>
              <a:rPr lang="en-US" dirty="0">
                <a:solidFill>
                  <a:srgbClr val="273239"/>
                </a:solidFill>
                <a:sym typeface="Wingdings" panose="05000000000000000000" pitchFamily="2" charset="2"/>
              </a:rPr>
              <a:t>[ L0 to L4 ]</a:t>
            </a:r>
          </a:p>
          <a:p>
            <a:pPr marL="285750" indent="-285750" fontAlgn="base">
              <a:buFont typeface="Arial" panose="020B0604020202020204" pitchFamily="34" charset="0"/>
              <a:buChar char="•"/>
            </a:pPr>
            <a:endParaRPr lang="en-US" dirty="0">
              <a:solidFill>
                <a:srgbClr val="273239"/>
              </a:solidFill>
              <a:sym typeface="Wingdings" panose="05000000000000000000" pitchFamily="2" charset="2"/>
            </a:endParaRPr>
          </a:p>
        </p:txBody>
      </p:sp>
      <p:pic>
        <p:nvPicPr>
          <p:cNvPr id="7" name="Picture 6">
            <a:extLst>
              <a:ext uri="{FF2B5EF4-FFF2-40B4-BE49-F238E27FC236}">
                <a16:creationId xmlns:a16="http://schemas.microsoft.com/office/drawing/2014/main" id="{36040E9E-C97D-57C6-1EAA-28592977589C}"/>
              </a:ext>
            </a:extLst>
          </p:cNvPr>
          <p:cNvPicPr>
            <a:picLocks noChangeAspect="1"/>
          </p:cNvPicPr>
          <p:nvPr/>
        </p:nvPicPr>
        <p:blipFill>
          <a:blip r:embed="rId2"/>
          <a:stretch>
            <a:fillRect/>
          </a:stretch>
        </p:blipFill>
        <p:spPr>
          <a:xfrm>
            <a:off x="1257110" y="943618"/>
            <a:ext cx="7391780" cy="3149762"/>
          </a:xfrm>
          <a:prstGeom prst="rect">
            <a:avLst/>
          </a:prstGeom>
        </p:spPr>
      </p:pic>
    </p:spTree>
    <p:extLst>
      <p:ext uri="{BB962C8B-B14F-4D97-AF65-F5344CB8AC3E}">
        <p14:creationId xmlns:p14="http://schemas.microsoft.com/office/powerpoint/2010/main" val="23051707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C0C8-3B63-1030-193F-C0AC8EC09A58}"/>
              </a:ext>
            </a:extLst>
          </p:cNvPr>
          <p:cNvSpPr>
            <a:spLocks noGrp="1"/>
          </p:cNvSpPr>
          <p:nvPr>
            <p:ph type="title"/>
          </p:nvPr>
        </p:nvSpPr>
        <p:spPr>
          <a:xfrm>
            <a:off x="502920" y="0"/>
            <a:ext cx="10850880" cy="576707"/>
          </a:xfrm>
        </p:spPr>
        <p:txBody>
          <a:bodyPr>
            <a:noAutofit/>
          </a:bodyPr>
          <a:lstStyle/>
          <a:p>
            <a:pPr algn="ctr" fontAlgn="base"/>
            <a:r>
              <a:rPr lang="en-US" sz="2800" b="1" u="sng" dirty="0">
                <a:solidFill>
                  <a:srgbClr val="273239"/>
                </a:solidFill>
                <a:latin typeface="Nunito" pitchFamily="2" charset="0"/>
              </a:rPr>
              <a:t>H</a:t>
            </a:r>
            <a:r>
              <a:rPr lang="en-US" sz="2800" b="1" i="0" u="sng" dirty="0">
                <a:solidFill>
                  <a:srgbClr val="273239"/>
                </a:solidFill>
                <a:effectLst/>
                <a:latin typeface="Nunito" pitchFamily="2" charset="0"/>
              </a:rPr>
              <a:t>ow AI large language models work</a:t>
            </a:r>
            <a:endParaRPr lang="en-IN" sz="2800" b="1" i="0" dirty="0">
              <a:solidFill>
                <a:srgbClr val="273239"/>
              </a:solidFill>
              <a:effectLst/>
              <a:latin typeface="Nunito" pitchFamily="2" charset="0"/>
            </a:endParaRPr>
          </a:p>
        </p:txBody>
      </p:sp>
      <p:sp>
        <p:nvSpPr>
          <p:cNvPr id="4" name="TextBox 3">
            <a:extLst>
              <a:ext uri="{FF2B5EF4-FFF2-40B4-BE49-F238E27FC236}">
                <a16:creationId xmlns:a16="http://schemas.microsoft.com/office/drawing/2014/main" id="{68A80FB3-9819-AF75-197A-62F01D1BFC97}"/>
              </a:ext>
            </a:extLst>
          </p:cNvPr>
          <p:cNvSpPr txBox="1"/>
          <p:nvPr/>
        </p:nvSpPr>
        <p:spPr>
          <a:xfrm>
            <a:off x="706374" y="758952"/>
            <a:ext cx="11391138" cy="369332"/>
          </a:xfrm>
          <a:prstGeom prst="rect">
            <a:avLst/>
          </a:prstGeom>
          <a:noFill/>
        </p:spPr>
        <p:txBody>
          <a:bodyPr wrap="square">
            <a:spAutoFit/>
          </a:bodyPr>
          <a:lstStyle/>
          <a:p>
            <a:pPr algn="l" rtl="0" fontAlgn="base"/>
            <a:endParaRPr lang="en-US" b="0" i="0" dirty="0">
              <a:solidFill>
                <a:srgbClr val="273239"/>
              </a:solidFill>
              <a:effectLst/>
            </a:endParaRPr>
          </a:p>
        </p:txBody>
      </p:sp>
      <p:sp>
        <p:nvSpPr>
          <p:cNvPr id="3" name="TextBox 2">
            <a:extLst>
              <a:ext uri="{FF2B5EF4-FFF2-40B4-BE49-F238E27FC236}">
                <a16:creationId xmlns:a16="http://schemas.microsoft.com/office/drawing/2014/main" id="{87037883-E91D-5211-32BD-C03B96CA5552}"/>
              </a:ext>
            </a:extLst>
          </p:cNvPr>
          <p:cNvSpPr txBox="1"/>
          <p:nvPr/>
        </p:nvSpPr>
        <p:spPr>
          <a:xfrm>
            <a:off x="502920" y="758952"/>
            <a:ext cx="10850880" cy="2031325"/>
          </a:xfrm>
          <a:prstGeom prst="rect">
            <a:avLst/>
          </a:prstGeom>
          <a:noFill/>
        </p:spPr>
        <p:txBody>
          <a:bodyPr wrap="square">
            <a:spAutoFit/>
          </a:bodyPr>
          <a:lstStyle/>
          <a:p>
            <a:pPr marL="285750" indent="-285750" algn="l" rtl="0" fontAlgn="base">
              <a:buFont typeface="Arial" panose="020B0604020202020204" pitchFamily="34" charset="0"/>
              <a:buChar char="•"/>
            </a:pPr>
            <a:r>
              <a:rPr lang="en-IN" b="0" i="0" dirty="0">
                <a:solidFill>
                  <a:srgbClr val="000000"/>
                </a:solidFill>
                <a:effectLst/>
                <a:latin typeface="opensans"/>
              </a:rPr>
              <a:t>ChatGPT – LLM – Predict Next word . But how ?</a:t>
            </a:r>
            <a:endParaRPr lang="en-US" dirty="0">
              <a:solidFill>
                <a:srgbClr val="273239"/>
              </a:solidFill>
              <a:sym typeface="Wingdings" panose="05000000000000000000" pitchFamily="2" charset="2"/>
            </a:endParaRPr>
          </a:p>
          <a:p>
            <a:pPr marL="742950" lvl="1" indent="-285750" fontAlgn="base">
              <a:buFont typeface="Arial" panose="020B0604020202020204" pitchFamily="34" charset="0"/>
              <a:buChar char="•"/>
            </a:pPr>
            <a:r>
              <a:rPr lang="en-US" dirty="0">
                <a:solidFill>
                  <a:srgbClr val="273239"/>
                </a:solidFill>
                <a:sym typeface="Wingdings" panose="05000000000000000000" pitchFamily="2" charset="2"/>
              </a:rPr>
              <a:t>Based on Neural Networks </a:t>
            </a:r>
            <a:r>
              <a:rPr lang="en-US" b="0" i="0" dirty="0">
                <a:solidFill>
                  <a:srgbClr val="000000"/>
                </a:solidFill>
                <a:effectLst/>
                <a:latin typeface="opensans"/>
              </a:rPr>
              <a:t> that was trained using billions of words of ordinary language</a:t>
            </a:r>
            <a:endParaRPr lang="en-US" dirty="0">
              <a:solidFill>
                <a:srgbClr val="273239"/>
              </a:solidFill>
              <a:sym typeface="Wingdings" panose="05000000000000000000" pitchFamily="2" charset="2"/>
            </a:endParaRPr>
          </a:p>
          <a:p>
            <a:pPr marL="285750" indent="-285750" fontAlgn="base">
              <a:buFont typeface="Arial" panose="020B0604020202020204" pitchFamily="34" charset="0"/>
              <a:buChar char="•"/>
            </a:pPr>
            <a:r>
              <a:rPr lang="en-US" dirty="0">
                <a:solidFill>
                  <a:srgbClr val="273239"/>
                </a:solidFill>
                <a:sym typeface="Wingdings" panose="05000000000000000000" pitchFamily="2" charset="2"/>
              </a:rPr>
              <a:t>Agenda</a:t>
            </a:r>
          </a:p>
          <a:p>
            <a:pPr marL="742950" lvl="1" indent="-285750" fontAlgn="base">
              <a:buFont typeface="Arial" panose="020B0604020202020204" pitchFamily="34" charset="0"/>
              <a:buChar char="•"/>
            </a:pPr>
            <a:r>
              <a:rPr lang="en-US" dirty="0">
                <a:solidFill>
                  <a:srgbClr val="273239"/>
                </a:solidFill>
                <a:sym typeface="Wingdings" panose="05000000000000000000" pitchFamily="2" charset="2"/>
              </a:rPr>
              <a:t>Explaining word vectors -  the surprising way language models represent and reason about language. </a:t>
            </a:r>
          </a:p>
          <a:p>
            <a:pPr marL="742950" lvl="1" indent="-285750" fontAlgn="base">
              <a:buFont typeface="Arial" panose="020B0604020202020204" pitchFamily="34" charset="0"/>
              <a:buChar char="•"/>
            </a:pPr>
            <a:r>
              <a:rPr lang="en-US" dirty="0">
                <a:solidFill>
                  <a:srgbClr val="273239"/>
                </a:solidFill>
                <a:sym typeface="Wingdings" panose="05000000000000000000" pitchFamily="2" charset="2"/>
              </a:rPr>
              <a:t>Dive deep into the transformer, the basic building block for systems like ChatGPT. </a:t>
            </a:r>
          </a:p>
          <a:p>
            <a:pPr marL="742950" lvl="1" indent="-285750" fontAlgn="base">
              <a:buFont typeface="Arial" panose="020B0604020202020204" pitchFamily="34" charset="0"/>
              <a:buChar char="•"/>
            </a:pPr>
            <a:r>
              <a:rPr lang="en-US" dirty="0">
                <a:solidFill>
                  <a:srgbClr val="273239"/>
                </a:solidFill>
                <a:sym typeface="Wingdings" panose="05000000000000000000" pitchFamily="2" charset="2"/>
              </a:rPr>
              <a:t>Explain how these models are trained </a:t>
            </a:r>
          </a:p>
          <a:p>
            <a:pPr marL="1200150" lvl="2" indent="-285750" fontAlgn="base">
              <a:buFont typeface="Arial" panose="020B0604020202020204" pitchFamily="34" charset="0"/>
              <a:buChar char="•"/>
            </a:pPr>
            <a:r>
              <a:rPr lang="en-US" dirty="0">
                <a:solidFill>
                  <a:srgbClr val="273239"/>
                </a:solidFill>
                <a:sym typeface="Wingdings" panose="05000000000000000000" pitchFamily="2" charset="2"/>
              </a:rPr>
              <a:t>and explore why good performance requires such phenomenally large quantities of data</a:t>
            </a:r>
          </a:p>
        </p:txBody>
      </p:sp>
    </p:spTree>
    <p:extLst>
      <p:ext uri="{BB962C8B-B14F-4D97-AF65-F5344CB8AC3E}">
        <p14:creationId xmlns:p14="http://schemas.microsoft.com/office/powerpoint/2010/main" val="15732272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C0C8-3B63-1030-193F-C0AC8EC09A58}"/>
              </a:ext>
            </a:extLst>
          </p:cNvPr>
          <p:cNvSpPr>
            <a:spLocks noGrp="1"/>
          </p:cNvSpPr>
          <p:nvPr>
            <p:ph type="title"/>
          </p:nvPr>
        </p:nvSpPr>
        <p:spPr>
          <a:xfrm>
            <a:off x="502920" y="0"/>
            <a:ext cx="10850880" cy="576707"/>
          </a:xfrm>
        </p:spPr>
        <p:txBody>
          <a:bodyPr>
            <a:noAutofit/>
          </a:bodyPr>
          <a:lstStyle/>
          <a:p>
            <a:pPr algn="ctr" fontAlgn="base"/>
            <a:r>
              <a:rPr lang="en-US" sz="2800" b="1" i="0" u="sng" dirty="0">
                <a:solidFill>
                  <a:srgbClr val="273239"/>
                </a:solidFill>
                <a:effectLst/>
                <a:latin typeface="Nunito" pitchFamily="2" charset="0"/>
              </a:rPr>
              <a:t>Word vectors</a:t>
            </a:r>
            <a:endParaRPr lang="en-IN" sz="2800" b="1" i="0" dirty="0">
              <a:solidFill>
                <a:srgbClr val="273239"/>
              </a:solidFill>
              <a:effectLst/>
              <a:latin typeface="Nunito" pitchFamily="2" charset="0"/>
            </a:endParaRPr>
          </a:p>
        </p:txBody>
      </p:sp>
      <p:sp>
        <p:nvSpPr>
          <p:cNvPr id="4" name="TextBox 3">
            <a:extLst>
              <a:ext uri="{FF2B5EF4-FFF2-40B4-BE49-F238E27FC236}">
                <a16:creationId xmlns:a16="http://schemas.microsoft.com/office/drawing/2014/main" id="{68A80FB3-9819-AF75-197A-62F01D1BFC97}"/>
              </a:ext>
            </a:extLst>
          </p:cNvPr>
          <p:cNvSpPr txBox="1"/>
          <p:nvPr/>
        </p:nvSpPr>
        <p:spPr>
          <a:xfrm>
            <a:off x="706374" y="758952"/>
            <a:ext cx="11391138" cy="369332"/>
          </a:xfrm>
          <a:prstGeom prst="rect">
            <a:avLst/>
          </a:prstGeom>
          <a:noFill/>
        </p:spPr>
        <p:txBody>
          <a:bodyPr wrap="square">
            <a:spAutoFit/>
          </a:bodyPr>
          <a:lstStyle/>
          <a:p>
            <a:pPr algn="l" rtl="0" fontAlgn="base"/>
            <a:endParaRPr lang="en-US" b="0" i="0" dirty="0">
              <a:solidFill>
                <a:srgbClr val="273239"/>
              </a:solidFill>
              <a:effectLst/>
            </a:endParaRPr>
          </a:p>
        </p:txBody>
      </p:sp>
      <p:sp>
        <p:nvSpPr>
          <p:cNvPr id="3" name="TextBox 2">
            <a:extLst>
              <a:ext uri="{FF2B5EF4-FFF2-40B4-BE49-F238E27FC236}">
                <a16:creationId xmlns:a16="http://schemas.microsoft.com/office/drawing/2014/main" id="{87037883-E91D-5211-32BD-C03B96CA5552}"/>
              </a:ext>
            </a:extLst>
          </p:cNvPr>
          <p:cNvSpPr txBox="1"/>
          <p:nvPr/>
        </p:nvSpPr>
        <p:spPr>
          <a:xfrm>
            <a:off x="634746" y="576707"/>
            <a:ext cx="10850880" cy="6186309"/>
          </a:xfrm>
          <a:prstGeom prst="rect">
            <a:avLst/>
          </a:prstGeom>
          <a:noFill/>
        </p:spPr>
        <p:txBody>
          <a:bodyPr wrap="square">
            <a:spAutoFit/>
          </a:bodyPr>
          <a:lstStyle/>
          <a:p>
            <a:pPr marL="285750" indent="-285750" algn="l" rtl="0" fontAlgn="base">
              <a:buFont typeface="Arial" panose="020B0604020202020204" pitchFamily="34" charset="0"/>
              <a:buChar char="•"/>
            </a:pPr>
            <a:r>
              <a:rPr lang="en-US" b="0" i="0" dirty="0">
                <a:solidFill>
                  <a:srgbClr val="000000"/>
                </a:solidFill>
                <a:effectLst/>
                <a:latin typeface="opensans"/>
              </a:rPr>
              <a:t>Humans represent English words with a sequence of letters, like C-A-T for "cat." </a:t>
            </a:r>
          </a:p>
          <a:p>
            <a:pPr marL="285750" indent="-285750" algn="l" rtl="0" fontAlgn="base">
              <a:buFont typeface="Arial" panose="020B0604020202020204" pitchFamily="34" charset="0"/>
              <a:buChar char="•"/>
            </a:pPr>
            <a:r>
              <a:rPr lang="en-US" b="0" i="0" dirty="0">
                <a:solidFill>
                  <a:srgbClr val="000000"/>
                </a:solidFill>
                <a:effectLst/>
                <a:latin typeface="opensans"/>
              </a:rPr>
              <a:t>Language models use a long list of numbers called a "word vector.“</a:t>
            </a:r>
          </a:p>
          <a:p>
            <a:pPr marL="742950" lvl="1" indent="-285750" fontAlgn="base">
              <a:buFont typeface="Arial" panose="020B0604020202020204" pitchFamily="34" charset="0"/>
              <a:buChar char="•"/>
            </a:pPr>
            <a:r>
              <a:rPr lang="en-US" dirty="0">
                <a:solidFill>
                  <a:srgbClr val="273239"/>
                </a:solidFill>
                <a:sym typeface="Wingdings" panose="05000000000000000000" pitchFamily="2" charset="2"/>
              </a:rPr>
              <a:t>[0.0074, 0.0030, -0.0105, 0.0742, 0.0765, -0.0011, 0.0265, 0.0106, 0.0191, 0.0038, -0.0468, -0.0212, 0.0091, 0.0030, -0.0563, -0.0396, -0.0998, -0.0796, …, 0.0002]</a:t>
            </a:r>
          </a:p>
          <a:p>
            <a:pPr marL="742950" lvl="1" indent="-285750" fontAlgn="base">
              <a:buFont typeface="Arial" panose="020B0604020202020204" pitchFamily="34" charset="0"/>
              <a:buChar char="•"/>
            </a:pPr>
            <a:r>
              <a:rPr lang="en-US" dirty="0">
                <a:solidFill>
                  <a:srgbClr val="273239"/>
                </a:solidFill>
                <a:sym typeface="Wingdings" panose="05000000000000000000" pitchFamily="2" charset="2"/>
              </a:rPr>
              <a:t>The full vector is 300 numbers long</a:t>
            </a:r>
          </a:p>
          <a:p>
            <a:pPr marL="742950" lvl="1" indent="-285750" fontAlgn="base">
              <a:buFont typeface="Arial" panose="020B0604020202020204" pitchFamily="34" charset="0"/>
              <a:buChar char="•"/>
            </a:pPr>
            <a:r>
              <a:rPr lang="en-US" dirty="0">
                <a:solidFill>
                  <a:srgbClr val="273239"/>
                </a:solidFill>
                <a:sym typeface="Wingdings" panose="05000000000000000000" pitchFamily="2" charset="2"/>
              </a:rPr>
              <a:t>Why its so crazy ? – As an Analogy </a:t>
            </a:r>
          </a:p>
          <a:p>
            <a:pPr marL="1200150" lvl="2" indent="-285750" fontAlgn="base">
              <a:buFont typeface="Arial" panose="020B0604020202020204" pitchFamily="34" charset="0"/>
              <a:buChar char="•"/>
            </a:pPr>
            <a:r>
              <a:rPr lang="en-US" dirty="0">
                <a:solidFill>
                  <a:srgbClr val="273239"/>
                </a:solidFill>
                <a:sym typeface="Wingdings" panose="05000000000000000000" pitchFamily="2" charset="2"/>
              </a:rPr>
              <a:t>Washington, DC, is located at 38.9 degrees north and 77 degrees west. </a:t>
            </a:r>
          </a:p>
          <a:p>
            <a:pPr marL="1657350" lvl="3" indent="-285750" fontAlgn="base">
              <a:buFont typeface="Arial" panose="020B0604020202020204" pitchFamily="34" charset="0"/>
              <a:buChar char="•"/>
            </a:pPr>
            <a:r>
              <a:rPr lang="en-US" dirty="0">
                <a:solidFill>
                  <a:srgbClr val="273239"/>
                </a:solidFill>
                <a:sym typeface="Wingdings" panose="05000000000000000000" pitchFamily="2" charset="2"/>
              </a:rPr>
              <a:t>We can represent this using a vector notation:</a:t>
            </a:r>
          </a:p>
          <a:p>
            <a:pPr marL="2114550" lvl="4" indent="-285750" fontAlgn="base">
              <a:buFont typeface="Arial" panose="020B0604020202020204" pitchFamily="34" charset="0"/>
              <a:buChar char="•"/>
            </a:pPr>
            <a:r>
              <a:rPr lang="en-US" dirty="0">
                <a:solidFill>
                  <a:srgbClr val="273239"/>
                </a:solidFill>
                <a:sym typeface="Wingdings" panose="05000000000000000000" pitchFamily="2" charset="2"/>
              </a:rPr>
              <a:t>Washington, DC, is at [38.9, 77]</a:t>
            </a:r>
          </a:p>
          <a:p>
            <a:pPr marL="2114550" lvl="4" indent="-285750" fontAlgn="base">
              <a:buFont typeface="Arial" panose="020B0604020202020204" pitchFamily="34" charset="0"/>
              <a:buChar char="•"/>
            </a:pPr>
            <a:r>
              <a:rPr lang="en-US" dirty="0">
                <a:solidFill>
                  <a:srgbClr val="273239"/>
                </a:solidFill>
                <a:sym typeface="Wingdings" panose="05000000000000000000" pitchFamily="2" charset="2"/>
              </a:rPr>
              <a:t>New York is at [40.7, 74]</a:t>
            </a:r>
          </a:p>
          <a:p>
            <a:pPr marL="2114550" lvl="4" indent="-285750" fontAlgn="base">
              <a:buFont typeface="Arial" panose="020B0604020202020204" pitchFamily="34" charset="0"/>
              <a:buChar char="•"/>
            </a:pPr>
            <a:r>
              <a:rPr lang="en-US" dirty="0">
                <a:solidFill>
                  <a:srgbClr val="273239"/>
                </a:solidFill>
                <a:sym typeface="Wingdings" panose="05000000000000000000" pitchFamily="2" charset="2"/>
              </a:rPr>
              <a:t>London is at [51.5, 0.1]</a:t>
            </a:r>
          </a:p>
          <a:p>
            <a:pPr marL="2114550" lvl="4" indent="-285750" fontAlgn="base">
              <a:buFont typeface="Arial" panose="020B0604020202020204" pitchFamily="34" charset="0"/>
              <a:buChar char="•"/>
            </a:pPr>
            <a:r>
              <a:rPr lang="en-US" dirty="0">
                <a:solidFill>
                  <a:srgbClr val="273239"/>
                </a:solidFill>
                <a:sym typeface="Wingdings" panose="05000000000000000000" pitchFamily="2" charset="2"/>
              </a:rPr>
              <a:t>Paris is at [48.9, -2.4]</a:t>
            </a:r>
          </a:p>
          <a:p>
            <a:pPr marL="1657350" lvl="3" indent="-285750" fontAlgn="base">
              <a:buFont typeface="Arial" panose="020B0604020202020204" pitchFamily="34" charset="0"/>
              <a:buChar char="•"/>
            </a:pPr>
            <a:r>
              <a:rPr lang="en-US" dirty="0">
                <a:solidFill>
                  <a:srgbClr val="273239"/>
                </a:solidFill>
                <a:sym typeface="Wingdings" panose="05000000000000000000" pitchFamily="2" charset="2"/>
              </a:rPr>
              <a:t>This is useful for reasoning about spatial relationships. </a:t>
            </a:r>
          </a:p>
          <a:p>
            <a:pPr marL="2114550" lvl="4" indent="-285750" fontAlgn="base">
              <a:buFont typeface="Arial" panose="020B0604020202020204" pitchFamily="34" charset="0"/>
              <a:buChar char="•"/>
            </a:pPr>
            <a:r>
              <a:rPr lang="en-US" dirty="0">
                <a:solidFill>
                  <a:srgbClr val="273239"/>
                </a:solidFill>
                <a:sym typeface="Wingdings" panose="05000000000000000000" pitchFamily="2" charset="2"/>
              </a:rPr>
              <a:t>You can tell New York is close to Washington, DC, because 38.9 is close to 40.7 and 77 is close to 74. </a:t>
            </a:r>
          </a:p>
          <a:p>
            <a:pPr marL="2114550" lvl="4" indent="-285750" fontAlgn="base">
              <a:buFont typeface="Arial" panose="020B0604020202020204" pitchFamily="34" charset="0"/>
              <a:buChar char="•"/>
            </a:pPr>
            <a:r>
              <a:rPr lang="en-US" dirty="0">
                <a:solidFill>
                  <a:srgbClr val="273239"/>
                </a:solidFill>
                <a:sym typeface="Wingdings" panose="05000000000000000000" pitchFamily="2" charset="2"/>
              </a:rPr>
              <a:t>By the same token, Paris is close to London. But Paris is far from Washington, DC.</a:t>
            </a:r>
          </a:p>
          <a:p>
            <a:pPr marL="1657350" lvl="3" indent="-285750" fontAlgn="base">
              <a:buFont typeface="Arial" panose="020B0604020202020204" pitchFamily="34" charset="0"/>
              <a:buChar char="•"/>
            </a:pPr>
            <a:r>
              <a:rPr lang="en-US" b="0" i="0" dirty="0">
                <a:solidFill>
                  <a:srgbClr val="000000"/>
                </a:solidFill>
                <a:effectLst/>
                <a:latin typeface="opensans"/>
              </a:rPr>
              <a:t>Language models take a similar approach: </a:t>
            </a:r>
          </a:p>
          <a:p>
            <a:pPr marL="2114550" lvl="4" indent="-285750" fontAlgn="base">
              <a:buFont typeface="Arial" panose="020B0604020202020204" pitchFamily="34" charset="0"/>
              <a:buChar char="•"/>
            </a:pPr>
            <a:r>
              <a:rPr lang="en-US" b="0" i="0" dirty="0">
                <a:solidFill>
                  <a:srgbClr val="000000"/>
                </a:solidFill>
                <a:effectLst/>
                <a:latin typeface="opensans"/>
              </a:rPr>
              <a:t>Each word vector represents a point in an imaginary “word space,” and words with more similar meanings are placed closer together </a:t>
            </a:r>
          </a:p>
          <a:p>
            <a:pPr marL="2571750" lvl="5" indent="-285750" fontAlgn="base">
              <a:buFont typeface="Arial" panose="020B0604020202020204" pitchFamily="34" charset="0"/>
              <a:buChar char="•"/>
            </a:pPr>
            <a:r>
              <a:rPr lang="en-US" b="0" i="0" dirty="0">
                <a:solidFill>
                  <a:srgbClr val="000000"/>
                </a:solidFill>
                <a:effectLst/>
                <a:latin typeface="opensans"/>
              </a:rPr>
              <a:t>technically, LLMs operate on fragments of words called </a:t>
            </a:r>
            <a:r>
              <a:rPr lang="en-US" b="1" i="0" dirty="0">
                <a:solidFill>
                  <a:srgbClr val="000000"/>
                </a:solidFill>
                <a:effectLst/>
                <a:latin typeface="opensans"/>
              </a:rPr>
              <a:t>tokens</a:t>
            </a:r>
          </a:p>
          <a:p>
            <a:pPr marL="2114550" lvl="4" indent="-285750" fontAlgn="base">
              <a:buFont typeface="Arial" panose="020B0604020202020204" pitchFamily="34" charset="0"/>
              <a:buChar char="•"/>
            </a:pPr>
            <a:r>
              <a:rPr lang="en-US" b="0" i="0" dirty="0">
                <a:solidFill>
                  <a:srgbClr val="000000"/>
                </a:solidFill>
                <a:effectLst/>
                <a:latin typeface="opensans"/>
              </a:rPr>
              <a:t>Words are too complex to represent in only two dimensions, so language models use vector spaces with hundreds or even thousands of dimensions</a:t>
            </a:r>
          </a:p>
        </p:txBody>
      </p:sp>
    </p:spTree>
    <p:extLst>
      <p:ext uri="{BB962C8B-B14F-4D97-AF65-F5344CB8AC3E}">
        <p14:creationId xmlns:p14="http://schemas.microsoft.com/office/powerpoint/2010/main" val="19086918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C0C8-3B63-1030-193F-C0AC8EC09A58}"/>
              </a:ext>
            </a:extLst>
          </p:cNvPr>
          <p:cNvSpPr>
            <a:spLocks noGrp="1"/>
          </p:cNvSpPr>
          <p:nvPr>
            <p:ph type="title"/>
          </p:nvPr>
        </p:nvSpPr>
        <p:spPr>
          <a:xfrm>
            <a:off x="502920" y="0"/>
            <a:ext cx="10850880" cy="576707"/>
          </a:xfrm>
        </p:spPr>
        <p:txBody>
          <a:bodyPr>
            <a:noAutofit/>
          </a:bodyPr>
          <a:lstStyle/>
          <a:p>
            <a:pPr algn="ctr" fontAlgn="base"/>
            <a:r>
              <a:rPr lang="en-US" sz="2800" b="1" i="0" u="sng" dirty="0">
                <a:solidFill>
                  <a:srgbClr val="273239"/>
                </a:solidFill>
                <a:effectLst/>
                <a:latin typeface="Nunito" pitchFamily="2" charset="0"/>
              </a:rPr>
              <a:t>Word vectors</a:t>
            </a:r>
            <a:endParaRPr lang="en-IN" sz="2800" b="1" i="0" dirty="0">
              <a:solidFill>
                <a:srgbClr val="273239"/>
              </a:solidFill>
              <a:effectLst/>
              <a:latin typeface="Nunito" pitchFamily="2" charset="0"/>
            </a:endParaRPr>
          </a:p>
        </p:txBody>
      </p:sp>
      <p:sp>
        <p:nvSpPr>
          <p:cNvPr id="4" name="TextBox 3">
            <a:extLst>
              <a:ext uri="{FF2B5EF4-FFF2-40B4-BE49-F238E27FC236}">
                <a16:creationId xmlns:a16="http://schemas.microsoft.com/office/drawing/2014/main" id="{68A80FB3-9819-AF75-197A-62F01D1BFC97}"/>
              </a:ext>
            </a:extLst>
          </p:cNvPr>
          <p:cNvSpPr txBox="1"/>
          <p:nvPr/>
        </p:nvSpPr>
        <p:spPr>
          <a:xfrm>
            <a:off x="706374" y="758952"/>
            <a:ext cx="11391138" cy="369332"/>
          </a:xfrm>
          <a:prstGeom prst="rect">
            <a:avLst/>
          </a:prstGeom>
          <a:noFill/>
        </p:spPr>
        <p:txBody>
          <a:bodyPr wrap="square">
            <a:spAutoFit/>
          </a:bodyPr>
          <a:lstStyle/>
          <a:p>
            <a:pPr algn="l" rtl="0" fontAlgn="base"/>
            <a:endParaRPr lang="en-US" b="0" i="0" dirty="0">
              <a:solidFill>
                <a:srgbClr val="273239"/>
              </a:solidFill>
              <a:effectLst/>
            </a:endParaRPr>
          </a:p>
        </p:txBody>
      </p:sp>
      <p:sp>
        <p:nvSpPr>
          <p:cNvPr id="3" name="TextBox 2">
            <a:extLst>
              <a:ext uri="{FF2B5EF4-FFF2-40B4-BE49-F238E27FC236}">
                <a16:creationId xmlns:a16="http://schemas.microsoft.com/office/drawing/2014/main" id="{87037883-E91D-5211-32BD-C03B96CA5552}"/>
              </a:ext>
            </a:extLst>
          </p:cNvPr>
          <p:cNvSpPr txBox="1"/>
          <p:nvPr/>
        </p:nvSpPr>
        <p:spPr>
          <a:xfrm>
            <a:off x="634746" y="576707"/>
            <a:ext cx="10850880" cy="3416320"/>
          </a:xfrm>
          <a:prstGeom prst="rect">
            <a:avLst/>
          </a:prstGeom>
          <a:noFill/>
        </p:spPr>
        <p:txBody>
          <a:bodyPr wrap="square">
            <a:spAutoFit/>
          </a:bodyPr>
          <a:lstStyle/>
          <a:p>
            <a:pPr marL="742950" lvl="1" indent="-285750" fontAlgn="base">
              <a:buFont typeface="Arial" panose="020B0604020202020204" pitchFamily="34" charset="0"/>
              <a:buChar char="•"/>
            </a:pPr>
            <a:r>
              <a:rPr lang="en-US" b="0" i="0" dirty="0">
                <a:solidFill>
                  <a:srgbClr val="000000"/>
                </a:solidFill>
                <a:effectLst/>
                <a:latin typeface="opensans"/>
              </a:rPr>
              <a:t>word vectors for decades, but the concept really took off when Google </a:t>
            </a:r>
            <a:r>
              <a:rPr lang="en-US" b="0" i="0" u="none" strike="noStrike" dirty="0">
                <a:solidFill>
                  <a:srgbClr val="FF4E00"/>
                </a:solidFill>
                <a:effectLst/>
                <a:latin typeface="opensans"/>
                <a:hlinkClick r:id="rId2"/>
              </a:rPr>
              <a:t>announced its word2vec project</a:t>
            </a:r>
            <a:r>
              <a:rPr lang="en-US" b="0" i="0" dirty="0">
                <a:solidFill>
                  <a:srgbClr val="000000"/>
                </a:solidFill>
                <a:effectLst/>
                <a:latin typeface="opensans"/>
              </a:rPr>
              <a:t> in 2013. </a:t>
            </a:r>
          </a:p>
          <a:p>
            <a:pPr marL="1200150" lvl="2" indent="-285750" fontAlgn="base">
              <a:buFont typeface="Arial" panose="020B0604020202020204" pitchFamily="34" charset="0"/>
              <a:buChar char="•"/>
            </a:pPr>
            <a:r>
              <a:rPr lang="en-US" b="0" i="0" dirty="0">
                <a:solidFill>
                  <a:srgbClr val="000000"/>
                </a:solidFill>
                <a:effectLst/>
                <a:latin typeface="opensans"/>
              </a:rPr>
              <a:t>Google analyzed millions of documents harvested from Google News to figure out which words tend to appear in similar sentences. </a:t>
            </a:r>
          </a:p>
          <a:p>
            <a:pPr marL="1200150" lvl="2" indent="-285750" fontAlgn="base">
              <a:buFont typeface="Arial" panose="020B0604020202020204" pitchFamily="34" charset="0"/>
              <a:buChar char="•"/>
            </a:pPr>
            <a:r>
              <a:rPr lang="en-US" b="0" i="0" dirty="0">
                <a:solidFill>
                  <a:srgbClr val="000000"/>
                </a:solidFill>
                <a:effectLst/>
                <a:latin typeface="opensans"/>
              </a:rPr>
              <a:t>Over time, a neural network trained to predict which words co-occur with other words learned to place similar words (like dog and cat) close together in vector space.</a:t>
            </a:r>
          </a:p>
          <a:p>
            <a:pPr marL="1200150" lvl="2" indent="-285750" fontAlgn="base">
              <a:buFont typeface="Arial" panose="020B0604020202020204" pitchFamily="34" charset="0"/>
              <a:buChar char="•"/>
            </a:pPr>
            <a:r>
              <a:rPr lang="en-US" b="0" i="0" dirty="0">
                <a:solidFill>
                  <a:srgbClr val="000000"/>
                </a:solidFill>
                <a:effectLst/>
                <a:latin typeface="opensans"/>
              </a:rPr>
              <a:t>Google’s word vectors had another intriguing property: </a:t>
            </a:r>
          </a:p>
          <a:p>
            <a:pPr marL="1657350" lvl="3" indent="-285750" fontAlgn="base">
              <a:buFont typeface="Arial" panose="020B0604020202020204" pitchFamily="34" charset="0"/>
              <a:buChar char="•"/>
            </a:pPr>
            <a:r>
              <a:rPr lang="en-US" b="0" i="0" dirty="0">
                <a:solidFill>
                  <a:srgbClr val="000000"/>
                </a:solidFill>
                <a:effectLst/>
                <a:latin typeface="opensans"/>
              </a:rPr>
              <a:t>You could “reason” about words using vector arithmetic. </a:t>
            </a:r>
          </a:p>
          <a:p>
            <a:pPr marL="1657350" lvl="3" indent="-285750" fontAlgn="base">
              <a:buFont typeface="Arial" panose="020B0604020202020204" pitchFamily="34" charset="0"/>
              <a:buChar char="•"/>
            </a:pPr>
            <a:r>
              <a:rPr lang="en-US" b="0" i="0" dirty="0">
                <a:solidFill>
                  <a:srgbClr val="000000"/>
                </a:solidFill>
                <a:effectLst/>
                <a:latin typeface="opensans"/>
              </a:rPr>
              <a:t>For example, Google researchers took the vector for "biggest," subtracted "big," and added "small." The word closest to the resulting vector was "smallest."</a:t>
            </a:r>
            <a:endParaRPr lang="en-US" b="1" dirty="0">
              <a:solidFill>
                <a:srgbClr val="000000"/>
              </a:solidFill>
              <a:latin typeface="opensans"/>
              <a:sym typeface="Wingdings" panose="05000000000000000000" pitchFamily="2" charset="2"/>
            </a:endParaRPr>
          </a:p>
          <a:p>
            <a:pPr marL="2571750" lvl="5" indent="-285750" fontAlgn="base">
              <a:buFont typeface="Arial" panose="020B0604020202020204" pitchFamily="34" charset="0"/>
              <a:buChar char="•"/>
            </a:pPr>
            <a:endParaRPr lang="en-US" b="1" dirty="0">
              <a:solidFill>
                <a:srgbClr val="273239"/>
              </a:solidFill>
              <a:sym typeface="Wingdings" panose="05000000000000000000" pitchFamily="2" charset="2"/>
            </a:endParaRPr>
          </a:p>
          <a:p>
            <a:pPr marL="2114550" lvl="4" indent="-285750" fontAlgn="base">
              <a:buFont typeface="Arial" panose="020B0604020202020204" pitchFamily="34" charset="0"/>
              <a:buChar char="•"/>
            </a:pPr>
            <a:endParaRPr lang="en-US" dirty="0">
              <a:solidFill>
                <a:srgbClr val="273239"/>
              </a:solidFill>
              <a:sym typeface="Wingdings" panose="05000000000000000000" pitchFamily="2" charset="2"/>
            </a:endParaRPr>
          </a:p>
        </p:txBody>
      </p:sp>
      <p:pic>
        <p:nvPicPr>
          <p:cNvPr id="6" name="Picture 5">
            <a:extLst>
              <a:ext uri="{FF2B5EF4-FFF2-40B4-BE49-F238E27FC236}">
                <a16:creationId xmlns:a16="http://schemas.microsoft.com/office/drawing/2014/main" id="{06807984-E6A5-8BA9-E8AD-FB1B51C3F9A6}"/>
              </a:ext>
            </a:extLst>
          </p:cNvPr>
          <p:cNvPicPr>
            <a:picLocks noChangeAspect="1"/>
          </p:cNvPicPr>
          <p:nvPr/>
        </p:nvPicPr>
        <p:blipFill>
          <a:blip r:embed="rId3"/>
          <a:stretch>
            <a:fillRect/>
          </a:stretch>
        </p:blipFill>
        <p:spPr>
          <a:xfrm>
            <a:off x="2396700" y="3754175"/>
            <a:ext cx="5613444" cy="2353679"/>
          </a:xfrm>
          <a:prstGeom prst="rect">
            <a:avLst/>
          </a:prstGeom>
        </p:spPr>
      </p:pic>
    </p:spTree>
    <p:extLst>
      <p:ext uri="{BB962C8B-B14F-4D97-AF65-F5344CB8AC3E}">
        <p14:creationId xmlns:p14="http://schemas.microsoft.com/office/powerpoint/2010/main" val="25935723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C0C8-3B63-1030-193F-C0AC8EC09A58}"/>
              </a:ext>
            </a:extLst>
          </p:cNvPr>
          <p:cNvSpPr>
            <a:spLocks noGrp="1"/>
          </p:cNvSpPr>
          <p:nvPr>
            <p:ph type="title"/>
          </p:nvPr>
        </p:nvSpPr>
        <p:spPr>
          <a:xfrm>
            <a:off x="502920" y="0"/>
            <a:ext cx="10850880" cy="576707"/>
          </a:xfrm>
        </p:spPr>
        <p:txBody>
          <a:bodyPr>
            <a:noAutofit/>
          </a:bodyPr>
          <a:lstStyle/>
          <a:p>
            <a:pPr algn="ctr" fontAlgn="base"/>
            <a:r>
              <a:rPr lang="en-US" sz="2800" b="1" i="0" u="sng" dirty="0">
                <a:solidFill>
                  <a:srgbClr val="273239"/>
                </a:solidFill>
                <a:effectLst/>
                <a:latin typeface="Nunito" pitchFamily="2" charset="0"/>
              </a:rPr>
              <a:t>Word vectors</a:t>
            </a:r>
            <a:endParaRPr lang="en-IN" sz="2800" b="1" i="0" dirty="0">
              <a:solidFill>
                <a:srgbClr val="273239"/>
              </a:solidFill>
              <a:effectLst/>
              <a:latin typeface="Nunito" pitchFamily="2" charset="0"/>
            </a:endParaRPr>
          </a:p>
        </p:txBody>
      </p:sp>
      <p:sp>
        <p:nvSpPr>
          <p:cNvPr id="4" name="TextBox 3">
            <a:extLst>
              <a:ext uri="{FF2B5EF4-FFF2-40B4-BE49-F238E27FC236}">
                <a16:creationId xmlns:a16="http://schemas.microsoft.com/office/drawing/2014/main" id="{68A80FB3-9819-AF75-197A-62F01D1BFC97}"/>
              </a:ext>
            </a:extLst>
          </p:cNvPr>
          <p:cNvSpPr txBox="1"/>
          <p:nvPr/>
        </p:nvSpPr>
        <p:spPr>
          <a:xfrm>
            <a:off x="706374" y="758952"/>
            <a:ext cx="11391138" cy="369332"/>
          </a:xfrm>
          <a:prstGeom prst="rect">
            <a:avLst/>
          </a:prstGeom>
          <a:noFill/>
        </p:spPr>
        <p:txBody>
          <a:bodyPr wrap="square">
            <a:spAutoFit/>
          </a:bodyPr>
          <a:lstStyle/>
          <a:p>
            <a:pPr algn="l" rtl="0" fontAlgn="base"/>
            <a:endParaRPr lang="en-US" b="0" i="0" dirty="0">
              <a:solidFill>
                <a:srgbClr val="273239"/>
              </a:solidFill>
              <a:effectLst/>
            </a:endParaRPr>
          </a:p>
        </p:txBody>
      </p:sp>
      <p:sp>
        <p:nvSpPr>
          <p:cNvPr id="3" name="TextBox 2">
            <a:extLst>
              <a:ext uri="{FF2B5EF4-FFF2-40B4-BE49-F238E27FC236}">
                <a16:creationId xmlns:a16="http://schemas.microsoft.com/office/drawing/2014/main" id="{87037883-E91D-5211-32BD-C03B96CA5552}"/>
              </a:ext>
            </a:extLst>
          </p:cNvPr>
          <p:cNvSpPr txBox="1"/>
          <p:nvPr/>
        </p:nvSpPr>
        <p:spPr>
          <a:xfrm>
            <a:off x="94488" y="576707"/>
            <a:ext cx="12097512" cy="5909310"/>
          </a:xfrm>
          <a:prstGeom prst="rect">
            <a:avLst/>
          </a:prstGeom>
          <a:noFill/>
        </p:spPr>
        <p:txBody>
          <a:bodyPr wrap="square">
            <a:spAutoFit/>
          </a:bodyPr>
          <a:lstStyle/>
          <a:p>
            <a:pPr marL="285750" indent="-285750" fontAlgn="base">
              <a:buFont typeface="Arial" panose="020B0604020202020204" pitchFamily="34" charset="0"/>
              <a:buChar char="•"/>
            </a:pPr>
            <a:r>
              <a:rPr lang="en-US" b="0" i="0" dirty="0">
                <a:solidFill>
                  <a:srgbClr val="000000"/>
                </a:solidFill>
                <a:effectLst/>
                <a:latin typeface="opensans"/>
              </a:rPr>
              <a:t>word vectors for decades, but the concept really took off when Google </a:t>
            </a:r>
            <a:r>
              <a:rPr lang="en-US" b="0" i="0" u="none" strike="noStrike" dirty="0">
                <a:solidFill>
                  <a:srgbClr val="FF4E00"/>
                </a:solidFill>
                <a:effectLst/>
                <a:latin typeface="opensans"/>
                <a:hlinkClick r:id="rId2"/>
              </a:rPr>
              <a:t>announced its word2vec project</a:t>
            </a:r>
            <a:r>
              <a:rPr lang="en-US" b="0" i="0" dirty="0">
                <a:solidFill>
                  <a:srgbClr val="000000"/>
                </a:solidFill>
                <a:effectLst/>
                <a:latin typeface="opensans"/>
              </a:rPr>
              <a:t> in 2013. </a:t>
            </a:r>
          </a:p>
          <a:p>
            <a:pPr marL="742950" lvl="1" indent="-285750" fontAlgn="base">
              <a:buFont typeface="Arial" panose="020B0604020202020204" pitchFamily="34" charset="0"/>
              <a:buChar char="•"/>
            </a:pPr>
            <a:r>
              <a:rPr lang="en-US" b="0" i="0" dirty="0">
                <a:solidFill>
                  <a:srgbClr val="000000"/>
                </a:solidFill>
                <a:effectLst/>
                <a:latin typeface="opensans"/>
              </a:rPr>
              <a:t>Google analyzed millions of documents of Google News to figure out which words tend to appear in similar sentences. </a:t>
            </a:r>
          </a:p>
          <a:p>
            <a:pPr marL="742950" lvl="1" indent="-285750" fontAlgn="base">
              <a:buFont typeface="Arial" panose="020B0604020202020204" pitchFamily="34" charset="0"/>
              <a:buChar char="•"/>
            </a:pPr>
            <a:r>
              <a:rPr lang="en-US" b="0" i="0" dirty="0">
                <a:solidFill>
                  <a:srgbClr val="000000"/>
                </a:solidFill>
                <a:effectLst/>
                <a:latin typeface="opensans"/>
              </a:rPr>
              <a:t>Over time, a neural network trained to predict which words co-occur with other words learned to place similar words (like dog and cat) close together in vector space.</a:t>
            </a:r>
          </a:p>
          <a:p>
            <a:pPr marL="742950" lvl="1" indent="-285750" fontAlgn="base">
              <a:buFont typeface="Arial" panose="020B0604020202020204" pitchFamily="34" charset="0"/>
              <a:buChar char="•"/>
            </a:pPr>
            <a:r>
              <a:rPr lang="en-US" b="0" i="0" dirty="0">
                <a:solidFill>
                  <a:srgbClr val="000000"/>
                </a:solidFill>
                <a:effectLst/>
                <a:latin typeface="opensans"/>
              </a:rPr>
              <a:t>Google’s word vectors had another </a:t>
            </a:r>
            <a:r>
              <a:rPr lang="en-US" b="1" i="0" dirty="0">
                <a:solidFill>
                  <a:srgbClr val="000000"/>
                </a:solidFill>
                <a:effectLst/>
                <a:latin typeface="opensans"/>
              </a:rPr>
              <a:t>intriguing property</a:t>
            </a:r>
            <a:r>
              <a:rPr lang="en-US" b="0" i="0" dirty="0">
                <a:solidFill>
                  <a:srgbClr val="000000"/>
                </a:solidFill>
                <a:effectLst/>
                <a:latin typeface="opensans"/>
              </a:rPr>
              <a:t>: </a:t>
            </a:r>
          </a:p>
          <a:p>
            <a:pPr marL="1200150" lvl="2" indent="-285750" fontAlgn="base">
              <a:buFont typeface="Arial" panose="020B0604020202020204" pitchFamily="34" charset="0"/>
              <a:buChar char="•"/>
            </a:pPr>
            <a:r>
              <a:rPr lang="en-US" b="0" i="0" dirty="0">
                <a:solidFill>
                  <a:srgbClr val="000000"/>
                </a:solidFill>
                <a:effectLst/>
                <a:latin typeface="opensans"/>
              </a:rPr>
              <a:t>You could </a:t>
            </a:r>
            <a:r>
              <a:rPr lang="en-US" b="1" i="0" dirty="0">
                <a:solidFill>
                  <a:srgbClr val="000000"/>
                </a:solidFill>
                <a:effectLst/>
                <a:latin typeface="opensans"/>
              </a:rPr>
              <a:t>“reason” about words </a:t>
            </a:r>
            <a:r>
              <a:rPr lang="en-US" b="0" i="0" dirty="0">
                <a:solidFill>
                  <a:srgbClr val="000000"/>
                </a:solidFill>
                <a:effectLst/>
                <a:latin typeface="opensans"/>
              </a:rPr>
              <a:t>using </a:t>
            </a:r>
            <a:r>
              <a:rPr lang="en-US" b="1" i="0" dirty="0">
                <a:solidFill>
                  <a:srgbClr val="000000"/>
                </a:solidFill>
                <a:effectLst/>
                <a:latin typeface="opensans"/>
              </a:rPr>
              <a:t>vector arithmetic</a:t>
            </a:r>
            <a:r>
              <a:rPr lang="en-US" b="0" i="0" dirty="0">
                <a:solidFill>
                  <a:srgbClr val="000000"/>
                </a:solidFill>
                <a:effectLst/>
                <a:latin typeface="opensans"/>
              </a:rPr>
              <a:t>. </a:t>
            </a:r>
          </a:p>
          <a:p>
            <a:pPr marL="1200150" lvl="2" indent="-285750" fontAlgn="base">
              <a:buFont typeface="Arial" panose="020B0604020202020204" pitchFamily="34" charset="0"/>
              <a:buChar char="•"/>
            </a:pPr>
            <a:r>
              <a:rPr lang="en-US" b="0" i="0" dirty="0">
                <a:solidFill>
                  <a:srgbClr val="000000"/>
                </a:solidFill>
                <a:effectLst/>
                <a:latin typeface="opensans"/>
              </a:rPr>
              <a:t>For example, Google researchers took the vector for "biggest," subtracted "big," and added "small." The word closest to the resulting vector was "smallest.“</a:t>
            </a:r>
          </a:p>
          <a:p>
            <a:pPr marL="742950" lvl="1" indent="-285750" fontAlgn="base">
              <a:buFont typeface="Arial" panose="020B0604020202020204" pitchFamily="34" charset="0"/>
              <a:buChar char="•"/>
            </a:pPr>
            <a:r>
              <a:rPr lang="en-US" b="0" i="0" dirty="0">
                <a:solidFill>
                  <a:srgbClr val="000000"/>
                </a:solidFill>
                <a:effectLst/>
                <a:latin typeface="opensans"/>
              </a:rPr>
              <a:t>You can use </a:t>
            </a:r>
            <a:r>
              <a:rPr lang="en-US" b="1" i="0" dirty="0">
                <a:solidFill>
                  <a:srgbClr val="000000"/>
                </a:solidFill>
                <a:effectLst/>
                <a:latin typeface="opensans"/>
              </a:rPr>
              <a:t>vector arithmetic </a:t>
            </a:r>
            <a:r>
              <a:rPr lang="en-US" b="0" i="0" dirty="0">
                <a:solidFill>
                  <a:srgbClr val="000000"/>
                </a:solidFill>
                <a:effectLst/>
                <a:latin typeface="opensans"/>
              </a:rPr>
              <a:t>to draw analogies! In this case, big is to biggest as small is to smallest.</a:t>
            </a:r>
          </a:p>
          <a:p>
            <a:pPr marL="742950" lvl="1" indent="-285750" fontAlgn="base">
              <a:buFont typeface="Arial" panose="020B0604020202020204" pitchFamily="34" charset="0"/>
              <a:buChar char="•"/>
            </a:pPr>
            <a:r>
              <a:rPr lang="en-US" b="0" i="0" dirty="0">
                <a:solidFill>
                  <a:srgbClr val="000000"/>
                </a:solidFill>
                <a:effectLst/>
                <a:latin typeface="opensans"/>
              </a:rPr>
              <a:t>Google’s word vectors captured a lot of other relationships:</a:t>
            </a:r>
          </a:p>
          <a:p>
            <a:pPr marL="1200150" lvl="2" indent="-285750" fontAlgn="base">
              <a:buFont typeface="Arial" panose="020B0604020202020204" pitchFamily="34" charset="0"/>
              <a:buChar char="•"/>
            </a:pPr>
            <a:r>
              <a:rPr lang="en-US" b="0" i="0" dirty="0">
                <a:solidFill>
                  <a:srgbClr val="000000"/>
                </a:solidFill>
                <a:effectLst/>
                <a:latin typeface="opensans"/>
              </a:rPr>
              <a:t>Swiss is to Switzerland as Cambodian is to Cambodia (</a:t>
            </a:r>
            <a:r>
              <a:rPr lang="en-US" b="1" i="0" dirty="0">
                <a:solidFill>
                  <a:srgbClr val="000000"/>
                </a:solidFill>
                <a:effectLst/>
                <a:latin typeface="opensans"/>
              </a:rPr>
              <a:t>nationalities</a:t>
            </a:r>
            <a:r>
              <a:rPr lang="en-US" b="0" i="0" dirty="0">
                <a:solidFill>
                  <a:srgbClr val="000000"/>
                </a:solidFill>
                <a:effectLst/>
                <a:latin typeface="opensans"/>
              </a:rPr>
              <a:t>)</a:t>
            </a:r>
          </a:p>
          <a:p>
            <a:pPr marL="1200150" lvl="2" indent="-285750" fontAlgn="base">
              <a:buFont typeface="Arial" panose="020B0604020202020204" pitchFamily="34" charset="0"/>
              <a:buChar char="•"/>
            </a:pPr>
            <a:r>
              <a:rPr lang="en-US" b="0" i="0" dirty="0">
                <a:solidFill>
                  <a:srgbClr val="000000"/>
                </a:solidFill>
                <a:effectLst/>
                <a:latin typeface="opensans"/>
              </a:rPr>
              <a:t>Paris is to France as Berlin is to Germany (</a:t>
            </a:r>
            <a:r>
              <a:rPr lang="en-US" b="1" i="0" dirty="0">
                <a:solidFill>
                  <a:srgbClr val="000000"/>
                </a:solidFill>
                <a:effectLst/>
                <a:latin typeface="opensans"/>
              </a:rPr>
              <a:t>capitals</a:t>
            </a:r>
            <a:r>
              <a:rPr lang="en-US" b="0" i="0" dirty="0">
                <a:solidFill>
                  <a:srgbClr val="000000"/>
                </a:solidFill>
                <a:effectLst/>
                <a:latin typeface="opensans"/>
              </a:rPr>
              <a:t>)</a:t>
            </a:r>
          </a:p>
          <a:p>
            <a:pPr marL="1200150" lvl="2" indent="-285750" fontAlgn="base">
              <a:buFont typeface="Arial" panose="020B0604020202020204" pitchFamily="34" charset="0"/>
              <a:buChar char="•"/>
            </a:pPr>
            <a:r>
              <a:rPr lang="en-US" b="0" i="0" dirty="0">
                <a:solidFill>
                  <a:srgbClr val="000000"/>
                </a:solidFill>
                <a:effectLst/>
                <a:latin typeface="opensans"/>
              </a:rPr>
              <a:t>Unethical is to ethical as possibly is to impossibly (</a:t>
            </a:r>
            <a:r>
              <a:rPr lang="en-US" b="1" i="0" dirty="0">
                <a:solidFill>
                  <a:srgbClr val="000000"/>
                </a:solidFill>
                <a:effectLst/>
                <a:latin typeface="opensans"/>
              </a:rPr>
              <a:t>opposites</a:t>
            </a:r>
            <a:r>
              <a:rPr lang="en-US" b="0" i="0" dirty="0">
                <a:solidFill>
                  <a:srgbClr val="000000"/>
                </a:solidFill>
                <a:effectLst/>
                <a:latin typeface="opensans"/>
              </a:rPr>
              <a:t>)</a:t>
            </a:r>
          </a:p>
          <a:p>
            <a:pPr marL="1200150" lvl="2" indent="-285750" fontAlgn="base">
              <a:buFont typeface="Arial" panose="020B0604020202020204" pitchFamily="34" charset="0"/>
              <a:buChar char="•"/>
            </a:pPr>
            <a:r>
              <a:rPr lang="en-US" b="0" i="0" dirty="0">
                <a:solidFill>
                  <a:srgbClr val="000000"/>
                </a:solidFill>
                <a:effectLst/>
                <a:latin typeface="opensans"/>
              </a:rPr>
              <a:t>Mouse is to mice as dollar is to dollars (</a:t>
            </a:r>
            <a:r>
              <a:rPr lang="en-US" b="1" i="0" dirty="0">
                <a:solidFill>
                  <a:srgbClr val="000000"/>
                </a:solidFill>
                <a:effectLst/>
                <a:latin typeface="opensans"/>
              </a:rPr>
              <a:t>plurals</a:t>
            </a:r>
            <a:r>
              <a:rPr lang="en-US" b="0" i="0" dirty="0">
                <a:solidFill>
                  <a:srgbClr val="000000"/>
                </a:solidFill>
                <a:effectLst/>
                <a:latin typeface="opensans"/>
              </a:rPr>
              <a:t>)</a:t>
            </a:r>
          </a:p>
          <a:p>
            <a:pPr marL="1200150" lvl="2" indent="-285750" fontAlgn="base">
              <a:buFont typeface="Arial" panose="020B0604020202020204" pitchFamily="34" charset="0"/>
              <a:buChar char="•"/>
            </a:pPr>
            <a:r>
              <a:rPr lang="en-US" b="0" i="0" dirty="0">
                <a:solidFill>
                  <a:srgbClr val="000000"/>
                </a:solidFill>
                <a:effectLst/>
                <a:latin typeface="opensans"/>
              </a:rPr>
              <a:t>Man is to woman as king is to queen (</a:t>
            </a:r>
            <a:r>
              <a:rPr lang="en-US" b="1" i="0" dirty="0">
                <a:solidFill>
                  <a:srgbClr val="000000"/>
                </a:solidFill>
                <a:effectLst/>
                <a:latin typeface="opensans"/>
              </a:rPr>
              <a:t>gender roles</a:t>
            </a:r>
            <a:r>
              <a:rPr lang="en-US" b="0" i="0" dirty="0">
                <a:solidFill>
                  <a:srgbClr val="000000"/>
                </a:solidFill>
                <a:effectLst/>
                <a:latin typeface="opensans"/>
              </a:rPr>
              <a:t>)</a:t>
            </a:r>
          </a:p>
          <a:p>
            <a:pPr marL="742950" lvl="1" indent="-285750" fontAlgn="base">
              <a:buFont typeface="Arial" panose="020B0604020202020204" pitchFamily="34" charset="0"/>
              <a:buChar char="•"/>
            </a:pPr>
            <a:r>
              <a:rPr lang="en-US" b="0" i="0" dirty="0">
                <a:solidFill>
                  <a:srgbClr val="000000"/>
                </a:solidFill>
                <a:effectLst/>
                <a:latin typeface="opensans"/>
              </a:rPr>
              <a:t>Nevertheless, </a:t>
            </a:r>
            <a:r>
              <a:rPr lang="en-US" b="1" i="0" dirty="0">
                <a:solidFill>
                  <a:srgbClr val="000000"/>
                </a:solidFill>
                <a:effectLst/>
                <a:latin typeface="opensans"/>
              </a:rPr>
              <a:t>word vectors are a useful building block </a:t>
            </a:r>
            <a:r>
              <a:rPr lang="en-US" b="0" i="0" dirty="0">
                <a:solidFill>
                  <a:srgbClr val="000000"/>
                </a:solidFill>
                <a:effectLst/>
                <a:latin typeface="opensans"/>
              </a:rPr>
              <a:t>for language models </a:t>
            </a:r>
          </a:p>
          <a:p>
            <a:pPr marL="1200150" lvl="2" indent="-285750" fontAlgn="base">
              <a:buFont typeface="Arial" panose="020B0604020202020204" pitchFamily="34" charset="0"/>
              <a:buChar char="•"/>
            </a:pPr>
            <a:r>
              <a:rPr lang="en-US" b="0" i="0" dirty="0">
                <a:solidFill>
                  <a:srgbClr val="000000"/>
                </a:solidFill>
                <a:effectLst/>
                <a:latin typeface="opensans"/>
              </a:rPr>
              <a:t>because they encode subtle but important information about the relationships between words. </a:t>
            </a:r>
          </a:p>
          <a:p>
            <a:pPr marL="1200150" lvl="2" indent="-285750" fontAlgn="base">
              <a:buFont typeface="Arial" panose="020B0604020202020204" pitchFamily="34" charset="0"/>
              <a:buChar char="•"/>
            </a:pPr>
            <a:r>
              <a:rPr lang="en-US" b="0" i="0" dirty="0">
                <a:solidFill>
                  <a:srgbClr val="000000"/>
                </a:solidFill>
                <a:effectLst/>
                <a:latin typeface="opensans"/>
              </a:rPr>
              <a:t>If a language model learns something about a cat (for example, it sometimes goes to the vet), </a:t>
            </a:r>
          </a:p>
          <a:p>
            <a:pPr marL="1657350" lvl="3" indent="-285750" fontAlgn="base">
              <a:buFont typeface="Arial" panose="020B0604020202020204" pitchFamily="34" charset="0"/>
              <a:buChar char="•"/>
            </a:pPr>
            <a:r>
              <a:rPr lang="en-US" b="0" i="0" dirty="0">
                <a:solidFill>
                  <a:srgbClr val="000000"/>
                </a:solidFill>
                <a:effectLst/>
                <a:latin typeface="opensans"/>
              </a:rPr>
              <a:t>the same thing is likely to be true of a kitten or a dog. </a:t>
            </a:r>
          </a:p>
          <a:p>
            <a:pPr marL="1200150" lvl="2" indent="-285750" fontAlgn="base">
              <a:buFont typeface="Arial" panose="020B0604020202020204" pitchFamily="34" charset="0"/>
              <a:buChar char="•"/>
            </a:pPr>
            <a:r>
              <a:rPr lang="en-US" b="0" i="0" dirty="0">
                <a:solidFill>
                  <a:srgbClr val="000000"/>
                </a:solidFill>
                <a:effectLst/>
                <a:latin typeface="opensans"/>
              </a:rPr>
              <a:t>If a model learns something about the relationship between Paris and France (for example, they share a language), </a:t>
            </a:r>
          </a:p>
          <a:p>
            <a:pPr marL="1657350" lvl="3" indent="-285750" fontAlgn="base">
              <a:buFont typeface="Arial" panose="020B0604020202020204" pitchFamily="34" charset="0"/>
              <a:buChar char="•"/>
            </a:pPr>
            <a:r>
              <a:rPr lang="en-US" b="0" i="0" dirty="0">
                <a:solidFill>
                  <a:srgbClr val="000000"/>
                </a:solidFill>
                <a:effectLst/>
                <a:latin typeface="opensans"/>
              </a:rPr>
              <a:t>there’s a good chance that the same will be true for Berlin and Germany and for Rome and Italy.</a:t>
            </a:r>
            <a:endParaRPr lang="en-US" dirty="0">
              <a:solidFill>
                <a:srgbClr val="273239"/>
              </a:solidFill>
              <a:sym typeface="Wingdings" panose="05000000000000000000" pitchFamily="2" charset="2"/>
            </a:endParaRPr>
          </a:p>
        </p:txBody>
      </p:sp>
    </p:spTree>
    <p:extLst>
      <p:ext uri="{BB962C8B-B14F-4D97-AF65-F5344CB8AC3E}">
        <p14:creationId xmlns:p14="http://schemas.microsoft.com/office/powerpoint/2010/main" val="31151232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C0C8-3B63-1030-193F-C0AC8EC09A58}"/>
              </a:ext>
            </a:extLst>
          </p:cNvPr>
          <p:cNvSpPr>
            <a:spLocks noGrp="1"/>
          </p:cNvSpPr>
          <p:nvPr>
            <p:ph type="title"/>
          </p:nvPr>
        </p:nvSpPr>
        <p:spPr>
          <a:xfrm>
            <a:off x="502920" y="0"/>
            <a:ext cx="10850880" cy="576707"/>
          </a:xfrm>
        </p:spPr>
        <p:txBody>
          <a:bodyPr>
            <a:noAutofit/>
          </a:bodyPr>
          <a:lstStyle/>
          <a:p>
            <a:pPr algn="ctr" fontAlgn="base"/>
            <a:r>
              <a:rPr lang="en-US" sz="2800" b="1" i="0" u="sng" dirty="0">
                <a:solidFill>
                  <a:srgbClr val="273239"/>
                </a:solidFill>
                <a:effectLst/>
                <a:latin typeface="Nunito" pitchFamily="2" charset="0"/>
              </a:rPr>
              <a:t>Word meaning depends on context</a:t>
            </a:r>
            <a:endParaRPr lang="en-IN" sz="2800" b="1" i="0" dirty="0">
              <a:solidFill>
                <a:srgbClr val="273239"/>
              </a:solidFill>
              <a:effectLst/>
              <a:latin typeface="Nunito" pitchFamily="2" charset="0"/>
            </a:endParaRPr>
          </a:p>
        </p:txBody>
      </p:sp>
      <p:sp>
        <p:nvSpPr>
          <p:cNvPr id="4" name="TextBox 3">
            <a:extLst>
              <a:ext uri="{FF2B5EF4-FFF2-40B4-BE49-F238E27FC236}">
                <a16:creationId xmlns:a16="http://schemas.microsoft.com/office/drawing/2014/main" id="{68A80FB3-9819-AF75-197A-62F01D1BFC97}"/>
              </a:ext>
            </a:extLst>
          </p:cNvPr>
          <p:cNvSpPr txBox="1"/>
          <p:nvPr/>
        </p:nvSpPr>
        <p:spPr>
          <a:xfrm>
            <a:off x="706374" y="758952"/>
            <a:ext cx="11391138" cy="369332"/>
          </a:xfrm>
          <a:prstGeom prst="rect">
            <a:avLst/>
          </a:prstGeom>
          <a:noFill/>
        </p:spPr>
        <p:txBody>
          <a:bodyPr wrap="square">
            <a:spAutoFit/>
          </a:bodyPr>
          <a:lstStyle/>
          <a:p>
            <a:pPr algn="l" rtl="0" fontAlgn="base"/>
            <a:endParaRPr lang="en-US" b="0" i="0" dirty="0">
              <a:solidFill>
                <a:srgbClr val="273239"/>
              </a:solidFill>
              <a:effectLst/>
            </a:endParaRPr>
          </a:p>
        </p:txBody>
      </p:sp>
      <p:sp>
        <p:nvSpPr>
          <p:cNvPr id="3" name="TextBox 2">
            <a:extLst>
              <a:ext uri="{FF2B5EF4-FFF2-40B4-BE49-F238E27FC236}">
                <a16:creationId xmlns:a16="http://schemas.microsoft.com/office/drawing/2014/main" id="{87037883-E91D-5211-32BD-C03B96CA5552}"/>
              </a:ext>
            </a:extLst>
          </p:cNvPr>
          <p:cNvSpPr txBox="1"/>
          <p:nvPr/>
        </p:nvSpPr>
        <p:spPr>
          <a:xfrm>
            <a:off x="94488" y="576707"/>
            <a:ext cx="12097512" cy="5355312"/>
          </a:xfrm>
          <a:prstGeom prst="rect">
            <a:avLst/>
          </a:prstGeom>
          <a:noFill/>
        </p:spPr>
        <p:txBody>
          <a:bodyPr wrap="square">
            <a:spAutoFit/>
          </a:bodyPr>
          <a:lstStyle/>
          <a:p>
            <a:pPr marL="285750" indent="-285750" fontAlgn="base">
              <a:buFont typeface="Arial" panose="020B0604020202020204" pitchFamily="34" charset="0"/>
              <a:buChar char="•"/>
            </a:pPr>
            <a:r>
              <a:rPr lang="en-US" b="0" i="0" dirty="0">
                <a:solidFill>
                  <a:srgbClr val="000000"/>
                </a:solidFill>
                <a:effectLst/>
                <a:latin typeface="opensans"/>
              </a:rPr>
              <a:t>A simple word vector scheme like this doesn’t capture an important fact about natural language: Words often have multiple meanings.</a:t>
            </a:r>
          </a:p>
          <a:p>
            <a:pPr marL="742950" lvl="1" indent="-285750" fontAlgn="base">
              <a:buFont typeface="Arial" panose="020B0604020202020204" pitchFamily="34" charset="0"/>
              <a:buChar char="•"/>
            </a:pPr>
            <a:r>
              <a:rPr lang="en-US" b="0" i="0" dirty="0">
                <a:solidFill>
                  <a:srgbClr val="000000"/>
                </a:solidFill>
                <a:effectLst/>
                <a:latin typeface="opensans"/>
              </a:rPr>
              <a:t>For example, the word "bank" can refer to a financial institution or to the land next to a river. </a:t>
            </a:r>
          </a:p>
          <a:p>
            <a:pPr marL="742950" lvl="1" indent="-285750" fontAlgn="base">
              <a:buFont typeface="Arial" panose="020B0604020202020204" pitchFamily="34" charset="0"/>
              <a:buChar char="•"/>
            </a:pPr>
            <a:r>
              <a:rPr lang="en-US" b="0" i="0" dirty="0">
                <a:solidFill>
                  <a:srgbClr val="000000"/>
                </a:solidFill>
                <a:effectLst/>
                <a:latin typeface="opensans"/>
              </a:rPr>
              <a:t>consider the following sentences:</a:t>
            </a:r>
          </a:p>
          <a:p>
            <a:pPr marL="1200150" lvl="2" indent="-285750" fontAlgn="base">
              <a:buFont typeface="Arial" panose="020B0604020202020204" pitchFamily="34" charset="0"/>
              <a:buChar char="•"/>
            </a:pPr>
            <a:r>
              <a:rPr lang="en-US" b="0" i="0" dirty="0">
                <a:solidFill>
                  <a:srgbClr val="000000"/>
                </a:solidFill>
                <a:effectLst/>
                <a:latin typeface="opensans"/>
              </a:rPr>
              <a:t>John picks up a magazine.</a:t>
            </a:r>
          </a:p>
          <a:p>
            <a:pPr marL="1200150" lvl="2" indent="-285750" fontAlgn="base">
              <a:buFont typeface="Arial" panose="020B0604020202020204" pitchFamily="34" charset="0"/>
              <a:buChar char="•"/>
            </a:pPr>
            <a:r>
              <a:rPr lang="en-US" b="0" i="0" dirty="0">
                <a:solidFill>
                  <a:srgbClr val="000000"/>
                </a:solidFill>
                <a:effectLst/>
                <a:latin typeface="opensans"/>
              </a:rPr>
              <a:t>Susan works for a magazine.</a:t>
            </a:r>
          </a:p>
          <a:p>
            <a:pPr marL="1200150" lvl="2" indent="-285750" fontAlgn="base">
              <a:buFont typeface="Arial" panose="020B0604020202020204" pitchFamily="34" charset="0"/>
              <a:buChar char="•"/>
            </a:pPr>
            <a:r>
              <a:rPr lang="en-US" b="0" i="0" dirty="0">
                <a:solidFill>
                  <a:srgbClr val="000000"/>
                </a:solidFill>
                <a:effectLst/>
                <a:latin typeface="opensans"/>
              </a:rPr>
              <a:t>The meanings of magazine in these sentences are related but subtly different. </a:t>
            </a:r>
          </a:p>
          <a:p>
            <a:pPr marL="1657350" lvl="3" indent="-285750" fontAlgn="base">
              <a:buFont typeface="Arial" panose="020B0604020202020204" pitchFamily="34" charset="0"/>
              <a:buChar char="•"/>
            </a:pPr>
            <a:r>
              <a:rPr lang="en-US" b="0" i="0" dirty="0">
                <a:solidFill>
                  <a:srgbClr val="000000"/>
                </a:solidFill>
                <a:effectLst/>
                <a:latin typeface="opensans"/>
              </a:rPr>
              <a:t>John picks up a physical magazine, </a:t>
            </a:r>
          </a:p>
          <a:p>
            <a:pPr marL="1657350" lvl="3" indent="-285750" fontAlgn="base">
              <a:buFont typeface="Arial" panose="020B0604020202020204" pitchFamily="34" charset="0"/>
              <a:buChar char="•"/>
            </a:pPr>
            <a:r>
              <a:rPr lang="en-US" b="0" i="0" dirty="0">
                <a:solidFill>
                  <a:srgbClr val="000000"/>
                </a:solidFill>
                <a:effectLst/>
                <a:latin typeface="opensans"/>
              </a:rPr>
              <a:t>Susan works for an organization that publishes physical magazines.</a:t>
            </a:r>
          </a:p>
          <a:p>
            <a:pPr marL="742950" lvl="1" indent="-285750" fontAlgn="base">
              <a:buFont typeface="Arial" panose="020B0604020202020204" pitchFamily="34" charset="0"/>
              <a:buChar char="•"/>
            </a:pPr>
            <a:r>
              <a:rPr lang="en-US" b="1" i="0" dirty="0">
                <a:solidFill>
                  <a:srgbClr val="000000"/>
                </a:solidFill>
                <a:effectLst/>
                <a:latin typeface="opensans"/>
              </a:rPr>
              <a:t>homonyms</a:t>
            </a:r>
            <a:r>
              <a:rPr lang="en-US" b="0" i="0" dirty="0">
                <a:solidFill>
                  <a:srgbClr val="000000"/>
                </a:solidFill>
                <a:effectLst/>
                <a:latin typeface="opensans"/>
              </a:rPr>
              <a:t>  : When a word has two unrelated meanings, as with bank</a:t>
            </a:r>
          </a:p>
          <a:p>
            <a:pPr marL="742950" lvl="1" indent="-285750" fontAlgn="base">
              <a:buFont typeface="Arial" panose="020B0604020202020204" pitchFamily="34" charset="0"/>
              <a:buChar char="•"/>
            </a:pPr>
            <a:r>
              <a:rPr lang="en-US" b="1" i="0" dirty="0">
                <a:solidFill>
                  <a:srgbClr val="000000"/>
                </a:solidFill>
                <a:effectLst/>
                <a:latin typeface="opensans"/>
              </a:rPr>
              <a:t>polysemy</a:t>
            </a:r>
            <a:r>
              <a:rPr lang="en-US" b="0" i="0" dirty="0">
                <a:solidFill>
                  <a:srgbClr val="000000"/>
                </a:solidFill>
                <a:effectLst/>
                <a:latin typeface="opensans"/>
              </a:rPr>
              <a:t>  : When a word has two closely related meanings, as with magazine.</a:t>
            </a:r>
          </a:p>
          <a:p>
            <a:pPr marL="285750" indent="-285750" fontAlgn="base">
              <a:buFont typeface="Arial" panose="020B0604020202020204" pitchFamily="34" charset="0"/>
              <a:buChar char="•"/>
            </a:pPr>
            <a:endParaRPr lang="en-US" b="0" i="0" dirty="0">
              <a:solidFill>
                <a:srgbClr val="000000"/>
              </a:solidFill>
              <a:effectLst/>
              <a:latin typeface="opensans"/>
            </a:endParaRPr>
          </a:p>
          <a:p>
            <a:pPr marL="285750" indent="-285750" fontAlgn="base">
              <a:buFont typeface="Arial" panose="020B0604020202020204" pitchFamily="34" charset="0"/>
              <a:buChar char="•"/>
            </a:pPr>
            <a:r>
              <a:rPr lang="en-US" b="0" i="0" dirty="0">
                <a:solidFill>
                  <a:srgbClr val="000000"/>
                </a:solidFill>
                <a:effectLst/>
                <a:latin typeface="opensans"/>
              </a:rPr>
              <a:t>LLMs like ChatGPT are able to represent the same word with different vectors depending on the context in which that word appears. </a:t>
            </a:r>
          </a:p>
          <a:p>
            <a:pPr marL="742950" lvl="1" indent="-285750" fontAlgn="base">
              <a:buFont typeface="Arial" panose="020B0604020202020204" pitchFamily="34" charset="0"/>
              <a:buChar char="•"/>
            </a:pPr>
            <a:r>
              <a:rPr lang="en-US" b="0" i="0" dirty="0">
                <a:solidFill>
                  <a:srgbClr val="000000"/>
                </a:solidFill>
                <a:effectLst/>
                <a:latin typeface="opensans"/>
              </a:rPr>
              <a:t>There’s a vector for bank (financial institution) and a different vector for bank (of a river). </a:t>
            </a:r>
          </a:p>
          <a:p>
            <a:pPr marL="742950" lvl="1" indent="-285750" fontAlgn="base">
              <a:buFont typeface="Arial" panose="020B0604020202020204" pitchFamily="34" charset="0"/>
              <a:buChar char="•"/>
            </a:pPr>
            <a:r>
              <a:rPr lang="en-US" b="0" i="0" dirty="0">
                <a:solidFill>
                  <a:srgbClr val="000000"/>
                </a:solidFill>
                <a:effectLst/>
                <a:latin typeface="opensans"/>
              </a:rPr>
              <a:t>There’s a vector for magazine (physical publication) and another for magazine (organization). </a:t>
            </a:r>
          </a:p>
          <a:p>
            <a:pPr marL="742950" lvl="1" indent="-285750" fontAlgn="base">
              <a:buFont typeface="Arial" panose="020B0604020202020204" pitchFamily="34" charset="0"/>
              <a:buChar char="•"/>
            </a:pPr>
            <a:r>
              <a:rPr lang="en-US" b="0" i="0" dirty="0">
                <a:solidFill>
                  <a:srgbClr val="000000"/>
                </a:solidFill>
                <a:effectLst/>
                <a:latin typeface="opensans"/>
              </a:rPr>
              <a:t>As you might expect, LLMs use more similar vectors for polysemous meanings than homonymous ones.</a:t>
            </a:r>
          </a:p>
          <a:p>
            <a:pPr marL="285750" indent="-285750" fontAlgn="base">
              <a:buFont typeface="Arial" panose="020B0604020202020204" pitchFamily="34" charset="0"/>
              <a:buChar char="•"/>
            </a:pPr>
            <a:endParaRPr lang="en-US" b="0" i="0" dirty="0">
              <a:solidFill>
                <a:srgbClr val="000000"/>
              </a:solidFill>
              <a:effectLst/>
              <a:latin typeface="opensans"/>
            </a:endParaRPr>
          </a:p>
          <a:p>
            <a:pPr marL="285750" indent="-285750" fontAlgn="base">
              <a:buFont typeface="Arial" panose="020B0604020202020204" pitchFamily="34" charset="0"/>
              <a:buChar char="•"/>
            </a:pPr>
            <a:r>
              <a:rPr lang="en-US" b="0" i="0" dirty="0">
                <a:solidFill>
                  <a:srgbClr val="000000"/>
                </a:solidFill>
                <a:effectLst/>
                <a:latin typeface="opensans"/>
              </a:rPr>
              <a:t>But we’re belaboring these vector representations because it’s fundamental to understanding how language models work.</a:t>
            </a:r>
            <a:endParaRPr lang="en-US" dirty="0">
              <a:solidFill>
                <a:srgbClr val="273239"/>
              </a:solidFill>
              <a:sym typeface="Wingdings" panose="05000000000000000000" pitchFamily="2" charset="2"/>
            </a:endParaRPr>
          </a:p>
        </p:txBody>
      </p:sp>
    </p:spTree>
    <p:extLst>
      <p:ext uri="{BB962C8B-B14F-4D97-AF65-F5344CB8AC3E}">
        <p14:creationId xmlns:p14="http://schemas.microsoft.com/office/powerpoint/2010/main" val="1818655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C0C8-3B63-1030-193F-C0AC8EC09A58}"/>
              </a:ext>
            </a:extLst>
          </p:cNvPr>
          <p:cNvSpPr>
            <a:spLocks noGrp="1"/>
          </p:cNvSpPr>
          <p:nvPr>
            <p:ph type="title"/>
          </p:nvPr>
        </p:nvSpPr>
        <p:spPr>
          <a:xfrm>
            <a:off x="838200" y="182245"/>
            <a:ext cx="10515600" cy="576707"/>
          </a:xfrm>
        </p:spPr>
        <p:txBody>
          <a:bodyPr>
            <a:normAutofit fontScale="90000"/>
          </a:bodyPr>
          <a:lstStyle/>
          <a:p>
            <a:pPr algn="ctr" fontAlgn="base"/>
            <a:r>
              <a:rPr lang="en-US" b="1" i="0" u="sng" dirty="0">
                <a:solidFill>
                  <a:srgbClr val="273239"/>
                </a:solidFill>
                <a:effectLst/>
                <a:latin typeface="Nunito" pitchFamily="2" charset="0"/>
              </a:rPr>
              <a:t>What is the need for algorithms?</a:t>
            </a:r>
            <a:endParaRPr lang="en-US" b="1" i="0" dirty="0">
              <a:solidFill>
                <a:srgbClr val="273239"/>
              </a:solidFill>
              <a:effectLst/>
              <a:latin typeface="Nunito" pitchFamily="2" charset="0"/>
            </a:endParaRPr>
          </a:p>
        </p:txBody>
      </p:sp>
      <p:sp>
        <p:nvSpPr>
          <p:cNvPr id="4" name="TextBox 3">
            <a:extLst>
              <a:ext uri="{FF2B5EF4-FFF2-40B4-BE49-F238E27FC236}">
                <a16:creationId xmlns:a16="http://schemas.microsoft.com/office/drawing/2014/main" id="{68A80FB3-9819-AF75-197A-62F01D1BFC97}"/>
              </a:ext>
            </a:extLst>
          </p:cNvPr>
          <p:cNvSpPr txBox="1"/>
          <p:nvPr/>
        </p:nvSpPr>
        <p:spPr>
          <a:xfrm>
            <a:off x="633222" y="1361224"/>
            <a:ext cx="11391138"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273239"/>
                </a:solidFill>
                <a:effectLst/>
              </a:rPr>
              <a:t>Algorithms are necessary for solving complex problems efficiently and effectively. </a:t>
            </a:r>
          </a:p>
          <a:p>
            <a:pPr marL="285750" indent="-285750">
              <a:buFont typeface="Arial" panose="020B0604020202020204" pitchFamily="34" charset="0"/>
              <a:buChar char="•"/>
            </a:pPr>
            <a:r>
              <a:rPr lang="en-US" dirty="0">
                <a:solidFill>
                  <a:srgbClr val="273239"/>
                </a:solidFill>
                <a:effectLst/>
              </a:rPr>
              <a:t>They help to automate processes and make them more reliable, faster, and easier to perform.</a:t>
            </a:r>
          </a:p>
          <a:p>
            <a:pPr marL="285750" indent="-285750">
              <a:buFont typeface="Arial" panose="020B0604020202020204" pitchFamily="34" charset="0"/>
              <a:buChar char="•"/>
            </a:pPr>
            <a:r>
              <a:rPr lang="en-US" dirty="0">
                <a:solidFill>
                  <a:srgbClr val="273239"/>
                </a:solidFill>
                <a:effectLst/>
              </a:rPr>
              <a:t>Algorithms also enable computers to perform tasks that would be difficult or impossible for humans to do manually.</a:t>
            </a:r>
          </a:p>
          <a:p>
            <a:pPr marL="285750" indent="-285750">
              <a:buFont typeface="Arial" panose="020B0604020202020204" pitchFamily="34" charset="0"/>
              <a:buChar char="•"/>
            </a:pPr>
            <a:r>
              <a:rPr lang="en-US" dirty="0">
                <a:solidFill>
                  <a:srgbClr val="273239"/>
                </a:solidFill>
                <a:effectLst/>
              </a:rPr>
              <a:t>They are used in various fields such as mathematics, computer science, engineering, finance, and many others to optimize processes, analyze data, make predictions, and provide solutions to problems.</a:t>
            </a:r>
            <a:endParaRPr lang="en-IN" dirty="0"/>
          </a:p>
          <a:p>
            <a:endParaRPr lang="en-IN" dirty="0"/>
          </a:p>
          <a:p>
            <a:endParaRPr lang="en-IN" dirty="0"/>
          </a:p>
        </p:txBody>
      </p:sp>
    </p:spTree>
    <p:extLst>
      <p:ext uri="{BB962C8B-B14F-4D97-AF65-F5344CB8AC3E}">
        <p14:creationId xmlns:p14="http://schemas.microsoft.com/office/powerpoint/2010/main" val="26011684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C0C8-3B63-1030-193F-C0AC8EC09A58}"/>
              </a:ext>
            </a:extLst>
          </p:cNvPr>
          <p:cNvSpPr>
            <a:spLocks noGrp="1"/>
          </p:cNvSpPr>
          <p:nvPr>
            <p:ph type="title"/>
          </p:nvPr>
        </p:nvSpPr>
        <p:spPr>
          <a:xfrm>
            <a:off x="502920" y="0"/>
            <a:ext cx="10850880" cy="576707"/>
          </a:xfrm>
        </p:spPr>
        <p:txBody>
          <a:bodyPr>
            <a:noAutofit/>
          </a:bodyPr>
          <a:lstStyle/>
          <a:p>
            <a:pPr algn="ctr" fontAlgn="base"/>
            <a:r>
              <a:rPr lang="en-US" sz="2800" b="1" i="0" u="sng" dirty="0">
                <a:solidFill>
                  <a:srgbClr val="273239"/>
                </a:solidFill>
                <a:effectLst/>
                <a:latin typeface="Nunito" pitchFamily="2" charset="0"/>
              </a:rPr>
              <a:t>Word meaning depends on context</a:t>
            </a:r>
            <a:endParaRPr lang="en-IN" sz="2800" b="1" i="0" dirty="0">
              <a:solidFill>
                <a:srgbClr val="273239"/>
              </a:solidFill>
              <a:effectLst/>
              <a:latin typeface="Nunito" pitchFamily="2" charset="0"/>
            </a:endParaRPr>
          </a:p>
        </p:txBody>
      </p:sp>
      <p:sp>
        <p:nvSpPr>
          <p:cNvPr id="4" name="TextBox 3">
            <a:extLst>
              <a:ext uri="{FF2B5EF4-FFF2-40B4-BE49-F238E27FC236}">
                <a16:creationId xmlns:a16="http://schemas.microsoft.com/office/drawing/2014/main" id="{68A80FB3-9819-AF75-197A-62F01D1BFC97}"/>
              </a:ext>
            </a:extLst>
          </p:cNvPr>
          <p:cNvSpPr txBox="1"/>
          <p:nvPr/>
        </p:nvSpPr>
        <p:spPr>
          <a:xfrm>
            <a:off x="706374" y="758952"/>
            <a:ext cx="11391138" cy="369332"/>
          </a:xfrm>
          <a:prstGeom prst="rect">
            <a:avLst/>
          </a:prstGeom>
          <a:noFill/>
        </p:spPr>
        <p:txBody>
          <a:bodyPr wrap="square">
            <a:spAutoFit/>
          </a:bodyPr>
          <a:lstStyle/>
          <a:p>
            <a:pPr algn="l" rtl="0" fontAlgn="base"/>
            <a:endParaRPr lang="en-US" b="0" i="0" dirty="0">
              <a:solidFill>
                <a:srgbClr val="273239"/>
              </a:solidFill>
              <a:effectLst/>
            </a:endParaRPr>
          </a:p>
        </p:txBody>
      </p:sp>
      <p:sp>
        <p:nvSpPr>
          <p:cNvPr id="3" name="TextBox 2">
            <a:extLst>
              <a:ext uri="{FF2B5EF4-FFF2-40B4-BE49-F238E27FC236}">
                <a16:creationId xmlns:a16="http://schemas.microsoft.com/office/drawing/2014/main" id="{87037883-E91D-5211-32BD-C03B96CA5552}"/>
              </a:ext>
            </a:extLst>
          </p:cNvPr>
          <p:cNvSpPr txBox="1"/>
          <p:nvPr/>
        </p:nvSpPr>
        <p:spPr>
          <a:xfrm>
            <a:off x="94488" y="576707"/>
            <a:ext cx="12222480" cy="2585323"/>
          </a:xfrm>
          <a:prstGeom prst="rect">
            <a:avLst/>
          </a:prstGeom>
          <a:noFill/>
        </p:spPr>
        <p:txBody>
          <a:bodyPr wrap="square">
            <a:spAutoFit/>
          </a:bodyPr>
          <a:lstStyle/>
          <a:p>
            <a:pPr marL="285750" indent="-285750" fontAlgn="base">
              <a:buFont typeface="Arial" panose="020B0604020202020204" pitchFamily="34" charset="0"/>
              <a:buChar char="•"/>
            </a:pPr>
            <a:endParaRPr lang="en-US" b="0" i="0" dirty="0">
              <a:solidFill>
                <a:srgbClr val="000000"/>
              </a:solidFill>
              <a:effectLst/>
              <a:latin typeface="opensans"/>
            </a:endParaRPr>
          </a:p>
          <a:p>
            <a:pPr marL="285750" indent="-285750" fontAlgn="base">
              <a:buFont typeface="Arial" panose="020B0604020202020204" pitchFamily="34" charset="0"/>
              <a:buChar char="•"/>
            </a:pPr>
            <a:r>
              <a:rPr lang="en-US" b="0" i="0" dirty="0">
                <a:solidFill>
                  <a:srgbClr val="000000"/>
                </a:solidFill>
                <a:effectLst/>
                <a:latin typeface="opensans"/>
              </a:rPr>
              <a:t>But we’re belaboring these vector representations because it’s fundamental to understanding how language models work.</a:t>
            </a:r>
          </a:p>
          <a:p>
            <a:pPr marL="285750" indent="-285750" fontAlgn="base">
              <a:buFont typeface="Arial" panose="020B0604020202020204" pitchFamily="34" charset="0"/>
              <a:buChar char="•"/>
            </a:pPr>
            <a:r>
              <a:rPr lang="en-US" b="1" dirty="0">
                <a:solidFill>
                  <a:srgbClr val="273239"/>
                </a:solidFill>
                <a:sym typeface="Wingdings" panose="05000000000000000000" pitchFamily="2" charset="2"/>
              </a:rPr>
              <a:t>Traditional software</a:t>
            </a:r>
            <a:r>
              <a:rPr lang="en-US" dirty="0">
                <a:solidFill>
                  <a:srgbClr val="273239"/>
                </a:solidFill>
                <a:sym typeface="Wingdings" panose="05000000000000000000" pitchFamily="2" charset="2"/>
              </a:rPr>
              <a:t> is designed to operate on data that’s </a:t>
            </a:r>
            <a:r>
              <a:rPr lang="en-US" b="1" dirty="0">
                <a:solidFill>
                  <a:srgbClr val="273239"/>
                </a:solidFill>
                <a:sym typeface="Wingdings" panose="05000000000000000000" pitchFamily="2" charset="2"/>
              </a:rPr>
              <a:t>unambiguous</a:t>
            </a:r>
            <a:r>
              <a:rPr lang="en-US" dirty="0">
                <a:solidFill>
                  <a:srgbClr val="273239"/>
                </a:solidFill>
                <a:sym typeface="Wingdings" panose="05000000000000000000" pitchFamily="2" charset="2"/>
              </a:rPr>
              <a:t>. </a:t>
            </a:r>
          </a:p>
          <a:p>
            <a:pPr marL="742950" lvl="1" indent="-285750" fontAlgn="base">
              <a:buFont typeface="Arial" panose="020B0604020202020204" pitchFamily="34" charset="0"/>
              <a:buChar char="•"/>
            </a:pPr>
            <a:r>
              <a:rPr lang="en-US" dirty="0">
                <a:solidFill>
                  <a:srgbClr val="273239"/>
                </a:solidFill>
                <a:sym typeface="Wingdings" panose="05000000000000000000" pitchFamily="2" charset="2"/>
              </a:rPr>
              <a:t>If you ask a computer to compute “2 + 3,” there’s no ambiguity about what 2, +, or 3 mean. </a:t>
            </a:r>
          </a:p>
          <a:p>
            <a:pPr marL="742950" lvl="1" indent="-285750" fontAlgn="base">
              <a:buFont typeface="Arial" panose="020B0604020202020204" pitchFamily="34" charset="0"/>
              <a:buChar char="•"/>
            </a:pPr>
            <a:r>
              <a:rPr lang="en-US" b="1" dirty="0">
                <a:solidFill>
                  <a:srgbClr val="273239"/>
                </a:solidFill>
                <a:sym typeface="Wingdings" panose="05000000000000000000" pitchFamily="2" charset="2"/>
              </a:rPr>
              <a:t>But natural language is full of ambiguities </a:t>
            </a:r>
            <a:r>
              <a:rPr lang="en-US" dirty="0">
                <a:solidFill>
                  <a:srgbClr val="273239"/>
                </a:solidFill>
                <a:sym typeface="Wingdings" panose="05000000000000000000" pitchFamily="2" charset="2"/>
              </a:rPr>
              <a:t>that go beyond homonyms and polysemy:</a:t>
            </a:r>
          </a:p>
          <a:p>
            <a:pPr marL="1200150" lvl="2" indent="-285750" fontAlgn="base">
              <a:buFont typeface="Arial" panose="020B0604020202020204" pitchFamily="34" charset="0"/>
              <a:buChar char="•"/>
            </a:pPr>
            <a:r>
              <a:rPr lang="en-US" dirty="0">
                <a:solidFill>
                  <a:srgbClr val="273239"/>
                </a:solidFill>
                <a:sym typeface="Wingdings" panose="05000000000000000000" pitchFamily="2" charset="2"/>
              </a:rPr>
              <a:t>In “the customer asked the mechanic to fix his car,” does "his" refer to the customer or the mechanic?</a:t>
            </a:r>
          </a:p>
          <a:p>
            <a:pPr marL="742950" lvl="1" indent="-285750" fontAlgn="base">
              <a:buFont typeface="Arial" panose="020B0604020202020204" pitchFamily="34" charset="0"/>
              <a:buChar char="•"/>
            </a:pPr>
            <a:r>
              <a:rPr lang="en-US" dirty="0">
                <a:solidFill>
                  <a:srgbClr val="273239"/>
                </a:solidFill>
                <a:sym typeface="Wingdings" panose="05000000000000000000" pitchFamily="2" charset="2"/>
              </a:rPr>
              <a:t>There are no simple or deterministic rules for doing this. Rather, it requires understanding facts about the world</a:t>
            </a:r>
          </a:p>
          <a:p>
            <a:pPr marL="742950" lvl="1" indent="-285750" fontAlgn="base">
              <a:buFont typeface="Arial" panose="020B0604020202020204" pitchFamily="34" charset="0"/>
              <a:buChar char="•"/>
            </a:pPr>
            <a:r>
              <a:rPr lang="en-US" b="0" i="0" dirty="0">
                <a:solidFill>
                  <a:srgbClr val="000000"/>
                </a:solidFill>
                <a:effectLst/>
                <a:latin typeface="opensans"/>
              </a:rPr>
              <a:t>Word vectors provide a flexible way for language models to represent each word’s precise meaning in the context of a particular passage</a:t>
            </a:r>
            <a:endParaRPr lang="en-US" dirty="0">
              <a:solidFill>
                <a:srgbClr val="273239"/>
              </a:solidFill>
              <a:sym typeface="Wingdings" panose="05000000000000000000" pitchFamily="2" charset="2"/>
            </a:endParaRPr>
          </a:p>
        </p:txBody>
      </p:sp>
    </p:spTree>
    <p:extLst>
      <p:ext uri="{BB962C8B-B14F-4D97-AF65-F5344CB8AC3E}">
        <p14:creationId xmlns:p14="http://schemas.microsoft.com/office/powerpoint/2010/main" val="18821475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C0C8-3B63-1030-193F-C0AC8EC09A58}"/>
              </a:ext>
            </a:extLst>
          </p:cNvPr>
          <p:cNvSpPr>
            <a:spLocks noGrp="1"/>
          </p:cNvSpPr>
          <p:nvPr>
            <p:ph type="title"/>
          </p:nvPr>
        </p:nvSpPr>
        <p:spPr>
          <a:xfrm>
            <a:off x="502920" y="0"/>
            <a:ext cx="10850880" cy="576707"/>
          </a:xfrm>
        </p:spPr>
        <p:txBody>
          <a:bodyPr>
            <a:noAutofit/>
          </a:bodyPr>
          <a:lstStyle/>
          <a:p>
            <a:pPr algn="ctr" fontAlgn="base"/>
            <a:r>
              <a:rPr lang="en-US" sz="2800" b="1" i="0" u="sng" dirty="0">
                <a:solidFill>
                  <a:srgbClr val="273239"/>
                </a:solidFill>
                <a:effectLst/>
                <a:latin typeface="Nunito" pitchFamily="2" charset="0"/>
              </a:rPr>
              <a:t>Transforming word vectors into word predictions</a:t>
            </a:r>
          </a:p>
        </p:txBody>
      </p:sp>
      <p:sp>
        <p:nvSpPr>
          <p:cNvPr id="4" name="TextBox 3">
            <a:extLst>
              <a:ext uri="{FF2B5EF4-FFF2-40B4-BE49-F238E27FC236}">
                <a16:creationId xmlns:a16="http://schemas.microsoft.com/office/drawing/2014/main" id="{68A80FB3-9819-AF75-197A-62F01D1BFC97}"/>
              </a:ext>
            </a:extLst>
          </p:cNvPr>
          <p:cNvSpPr txBox="1"/>
          <p:nvPr/>
        </p:nvSpPr>
        <p:spPr>
          <a:xfrm>
            <a:off x="706374" y="758952"/>
            <a:ext cx="11391138" cy="369332"/>
          </a:xfrm>
          <a:prstGeom prst="rect">
            <a:avLst/>
          </a:prstGeom>
          <a:noFill/>
        </p:spPr>
        <p:txBody>
          <a:bodyPr wrap="square">
            <a:spAutoFit/>
          </a:bodyPr>
          <a:lstStyle/>
          <a:p>
            <a:pPr algn="l" rtl="0" fontAlgn="base"/>
            <a:endParaRPr lang="en-US" b="0" i="0" dirty="0">
              <a:solidFill>
                <a:srgbClr val="273239"/>
              </a:solidFill>
              <a:effectLst/>
            </a:endParaRPr>
          </a:p>
        </p:txBody>
      </p:sp>
      <p:sp>
        <p:nvSpPr>
          <p:cNvPr id="3" name="TextBox 2">
            <a:extLst>
              <a:ext uri="{FF2B5EF4-FFF2-40B4-BE49-F238E27FC236}">
                <a16:creationId xmlns:a16="http://schemas.microsoft.com/office/drawing/2014/main" id="{87037883-E91D-5211-32BD-C03B96CA5552}"/>
              </a:ext>
            </a:extLst>
          </p:cNvPr>
          <p:cNvSpPr txBox="1"/>
          <p:nvPr/>
        </p:nvSpPr>
        <p:spPr>
          <a:xfrm>
            <a:off x="237744" y="4973297"/>
            <a:ext cx="12097512" cy="1754326"/>
          </a:xfrm>
          <a:prstGeom prst="rect">
            <a:avLst/>
          </a:prstGeom>
          <a:noFill/>
        </p:spPr>
        <p:txBody>
          <a:bodyPr wrap="square">
            <a:spAutoFit/>
          </a:bodyPr>
          <a:lstStyle/>
          <a:p>
            <a:pPr marL="285750" indent="-285750" fontAlgn="base">
              <a:buFont typeface="Arial" panose="020B0604020202020204" pitchFamily="34" charset="0"/>
              <a:buChar char="•"/>
            </a:pPr>
            <a:endParaRPr lang="en-US" b="0" i="0" dirty="0">
              <a:solidFill>
                <a:srgbClr val="000000"/>
              </a:solidFill>
              <a:effectLst/>
              <a:latin typeface="opensans"/>
            </a:endParaRPr>
          </a:p>
          <a:p>
            <a:pPr marL="285750" indent="-285750" fontAlgn="base">
              <a:buFont typeface="Arial" panose="020B0604020202020204" pitchFamily="34" charset="0"/>
              <a:buChar char="•"/>
            </a:pPr>
            <a:r>
              <a:rPr lang="en-US" i="0" dirty="0">
                <a:solidFill>
                  <a:srgbClr val="000000"/>
                </a:solidFill>
                <a:effectLst/>
                <a:latin typeface="opensans"/>
              </a:rPr>
              <a:t>GPT-3, a 2020 predecessor to the language models that power ChatGPT, is organized into dozens of layers. </a:t>
            </a:r>
          </a:p>
          <a:p>
            <a:pPr marL="742950" lvl="1" indent="-285750" fontAlgn="base">
              <a:buFont typeface="Arial" panose="020B0604020202020204" pitchFamily="34" charset="0"/>
              <a:buChar char="•"/>
            </a:pPr>
            <a:r>
              <a:rPr lang="en-US" i="0" dirty="0">
                <a:solidFill>
                  <a:srgbClr val="000000"/>
                </a:solidFill>
                <a:effectLst/>
                <a:latin typeface="opensans"/>
              </a:rPr>
              <a:t>Each layer takes a sequence of vectors as inputs—one vector for each word in the input text—and adds information to help clarify the meaning of that word and better predict which word might come next.</a:t>
            </a:r>
          </a:p>
          <a:p>
            <a:pPr marL="285750" indent="-285750" fontAlgn="base">
              <a:buFont typeface="Arial" panose="020B0604020202020204" pitchFamily="34" charset="0"/>
              <a:buChar char="•"/>
            </a:pPr>
            <a:r>
              <a:rPr lang="en-US" b="0" i="0" dirty="0">
                <a:solidFill>
                  <a:srgbClr val="000000"/>
                </a:solidFill>
                <a:effectLst/>
                <a:latin typeface="opensans"/>
              </a:rPr>
              <a:t>Each layer of an LLM is a transformer, a neural network architecture that was first introduced by Google in a </a:t>
            </a:r>
            <a:r>
              <a:rPr lang="en-US" b="0" i="0" u="none" strike="noStrike" dirty="0">
                <a:solidFill>
                  <a:srgbClr val="FF4E00"/>
                </a:solidFill>
                <a:effectLst/>
                <a:latin typeface="opensans"/>
                <a:hlinkClick r:id="rId2"/>
              </a:rPr>
              <a:t>landmark 2017 paper</a:t>
            </a:r>
            <a:r>
              <a:rPr lang="en-US" b="0" i="0" dirty="0">
                <a:solidFill>
                  <a:srgbClr val="000000"/>
                </a:solidFill>
                <a:effectLst/>
                <a:latin typeface="opensans"/>
              </a:rPr>
              <a:t>.</a:t>
            </a:r>
            <a:endParaRPr lang="en-US" dirty="0">
              <a:solidFill>
                <a:srgbClr val="000000"/>
              </a:solidFill>
              <a:latin typeface="opensans"/>
            </a:endParaRPr>
          </a:p>
        </p:txBody>
      </p:sp>
      <p:pic>
        <p:nvPicPr>
          <p:cNvPr id="6" name="Picture 5">
            <a:extLst>
              <a:ext uri="{FF2B5EF4-FFF2-40B4-BE49-F238E27FC236}">
                <a16:creationId xmlns:a16="http://schemas.microsoft.com/office/drawing/2014/main" id="{81F4B8D3-5D20-0846-BF3A-103AF55E9989}"/>
              </a:ext>
            </a:extLst>
          </p:cNvPr>
          <p:cNvPicPr>
            <a:picLocks noChangeAspect="1"/>
          </p:cNvPicPr>
          <p:nvPr/>
        </p:nvPicPr>
        <p:blipFill>
          <a:blip r:embed="rId3"/>
          <a:stretch>
            <a:fillRect/>
          </a:stretch>
        </p:blipFill>
        <p:spPr>
          <a:xfrm>
            <a:off x="597408" y="758952"/>
            <a:ext cx="4900729" cy="3090268"/>
          </a:xfrm>
          <a:prstGeom prst="rect">
            <a:avLst/>
          </a:prstGeom>
        </p:spPr>
      </p:pic>
      <p:sp>
        <p:nvSpPr>
          <p:cNvPr id="7" name="TextBox 6">
            <a:extLst>
              <a:ext uri="{FF2B5EF4-FFF2-40B4-BE49-F238E27FC236}">
                <a16:creationId xmlns:a16="http://schemas.microsoft.com/office/drawing/2014/main" id="{52AC9F80-16DD-183C-06AA-ABA12ACEA3C2}"/>
              </a:ext>
            </a:extLst>
          </p:cNvPr>
          <p:cNvSpPr txBox="1"/>
          <p:nvPr/>
        </p:nvSpPr>
        <p:spPr>
          <a:xfrm>
            <a:off x="5669660" y="758952"/>
            <a:ext cx="6522340" cy="3970318"/>
          </a:xfrm>
          <a:prstGeom prst="rect">
            <a:avLst/>
          </a:prstGeom>
          <a:noFill/>
        </p:spPr>
        <p:txBody>
          <a:bodyPr wrap="square">
            <a:spAutoFit/>
          </a:bodyPr>
          <a:lstStyle/>
          <a:p>
            <a:pPr marL="285750" indent="-285750" fontAlgn="base">
              <a:buFont typeface="Arial" panose="020B0604020202020204" pitchFamily="34" charset="0"/>
              <a:buChar char="•"/>
            </a:pPr>
            <a:r>
              <a:rPr lang="en-US" dirty="0">
                <a:solidFill>
                  <a:srgbClr val="000000"/>
                </a:solidFill>
                <a:latin typeface="opensans"/>
              </a:rPr>
              <a:t>The model’s input, shown at the bottom of the diagram, is the partial sentence “John wants his bank to cash the.” </a:t>
            </a:r>
          </a:p>
          <a:p>
            <a:pPr marL="742950" lvl="1" indent="-285750" fontAlgn="base">
              <a:buFont typeface="Arial" panose="020B0604020202020204" pitchFamily="34" charset="0"/>
              <a:buChar char="•"/>
            </a:pPr>
            <a:r>
              <a:rPr lang="en-US" dirty="0">
                <a:solidFill>
                  <a:srgbClr val="000000"/>
                </a:solidFill>
                <a:latin typeface="opensans"/>
              </a:rPr>
              <a:t>These words, represented as word2vec-style vectors, are fed into the first transformer.</a:t>
            </a:r>
          </a:p>
          <a:p>
            <a:pPr marL="742950" lvl="1" indent="-285750" fontAlgn="base">
              <a:buFont typeface="Arial" panose="020B0604020202020204" pitchFamily="34" charset="0"/>
              <a:buChar char="•"/>
            </a:pPr>
            <a:r>
              <a:rPr lang="en-US" dirty="0">
                <a:solidFill>
                  <a:srgbClr val="000000"/>
                </a:solidFill>
                <a:latin typeface="opensans"/>
              </a:rPr>
              <a:t>The transformer figures out that wants and cash are both verbs (both words can also be nouns).</a:t>
            </a:r>
            <a:r>
              <a:rPr lang="en-US" dirty="0">
                <a:solidFill>
                  <a:srgbClr val="FF0000"/>
                </a:solidFill>
                <a:latin typeface="opensans"/>
              </a:rPr>
              <a:t> ( red text)</a:t>
            </a:r>
            <a:endParaRPr lang="en-US" dirty="0">
              <a:solidFill>
                <a:srgbClr val="000000"/>
              </a:solidFill>
              <a:latin typeface="opensans"/>
            </a:endParaRPr>
          </a:p>
          <a:p>
            <a:pPr marL="1200150" lvl="2" indent="-285750" fontAlgn="base">
              <a:buFont typeface="Arial" panose="020B0604020202020204" pitchFamily="34" charset="0"/>
              <a:buChar char="•"/>
            </a:pPr>
            <a:r>
              <a:rPr lang="en-US" dirty="0">
                <a:solidFill>
                  <a:srgbClr val="000000"/>
                </a:solidFill>
                <a:latin typeface="opensans"/>
              </a:rPr>
              <a:t>Model would store it by modifying the word vectors in ways that are difficult for humans to interpret. </a:t>
            </a:r>
          </a:p>
          <a:p>
            <a:pPr marL="1200150" lvl="2" indent="-285750" fontAlgn="base">
              <a:buFont typeface="Arial" panose="020B0604020202020204" pitchFamily="34" charset="0"/>
              <a:buChar char="•"/>
            </a:pPr>
            <a:r>
              <a:rPr lang="en-US" dirty="0">
                <a:solidFill>
                  <a:srgbClr val="000000"/>
                </a:solidFill>
                <a:latin typeface="opensans"/>
              </a:rPr>
              <a:t>These new vectors, known as a hidden state, are passed to the next transformer in the stack.</a:t>
            </a:r>
          </a:p>
          <a:p>
            <a:pPr marL="742950" lvl="1" indent="-285750" fontAlgn="base">
              <a:buFont typeface="Arial" panose="020B0604020202020204" pitchFamily="34" charset="0"/>
              <a:buChar char="•"/>
            </a:pPr>
            <a:r>
              <a:rPr lang="en-US" b="0" i="0" dirty="0">
                <a:solidFill>
                  <a:srgbClr val="000000"/>
                </a:solidFill>
                <a:effectLst/>
                <a:latin typeface="opensans"/>
              </a:rPr>
              <a:t>The second transformer adds two other bits of context: It clarifies that </a:t>
            </a:r>
            <a:r>
              <a:rPr lang="en-US" b="1" i="0" dirty="0">
                <a:solidFill>
                  <a:srgbClr val="000000"/>
                </a:solidFill>
                <a:effectLst/>
                <a:latin typeface="opensans"/>
              </a:rPr>
              <a:t>"bank" refers to a financial institution </a:t>
            </a:r>
            <a:r>
              <a:rPr lang="en-US" b="0" i="0" dirty="0">
                <a:solidFill>
                  <a:srgbClr val="000000"/>
                </a:solidFill>
                <a:effectLst/>
                <a:latin typeface="opensans"/>
              </a:rPr>
              <a:t>rather than a river bank, and that </a:t>
            </a:r>
            <a:r>
              <a:rPr lang="en-US" b="1" i="0" dirty="0">
                <a:solidFill>
                  <a:srgbClr val="000000"/>
                </a:solidFill>
                <a:effectLst/>
                <a:latin typeface="opensans"/>
              </a:rPr>
              <a:t>"his" </a:t>
            </a:r>
            <a:r>
              <a:rPr lang="en-US" b="0" i="0" dirty="0">
                <a:solidFill>
                  <a:srgbClr val="000000"/>
                </a:solidFill>
                <a:effectLst/>
                <a:latin typeface="opensans"/>
              </a:rPr>
              <a:t>is a pronoun that </a:t>
            </a:r>
            <a:r>
              <a:rPr lang="en-US" b="1" i="0" dirty="0">
                <a:solidFill>
                  <a:srgbClr val="000000"/>
                </a:solidFill>
                <a:effectLst/>
                <a:latin typeface="opensans"/>
              </a:rPr>
              <a:t>refers to John</a:t>
            </a:r>
            <a:r>
              <a:rPr lang="en-US" b="0" i="0" dirty="0">
                <a:solidFill>
                  <a:srgbClr val="000000"/>
                </a:solidFill>
                <a:effectLst/>
                <a:latin typeface="opensans"/>
              </a:rPr>
              <a:t>. The second transformer produce</a:t>
            </a:r>
            <a:endParaRPr lang="en-US" i="0" dirty="0">
              <a:solidFill>
                <a:srgbClr val="000000"/>
              </a:solidFill>
              <a:effectLst/>
              <a:latin typeface="opensans"/>
            </a:endParaRPr>
          </a:p>
        </p:txBody>
      </p:sp>
    </p:spTree>
    <p:extLst>
      <p:ext uri="{BB962C8B-B14F-4D97-AF65-F5344CB8AC3E}">
        <p14:creationId xmlns:p14="http://schemas.microsoft.com/office/powerpoint/2010/main" val="18907175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C0C8-3B63-1030-193F-C0AC8EC09A58}"/>
              </a:ext>
            </a:extLst>
          </p:cNvPr>
          <p:cNvSpPr>
            <a:spLocks noGrp="1"/>
          </p:cNvSpPr>
          <p:nvPr>
            <p:ph type="title"/>
          </p:nvPr>
        </p:nvSpPr>
        <p:spPr>
          <a:xfrm>
            <a:off x="502920" y="0"/>
            <a:ext cx="10850880" cy="576707"/>
          </a:xfrm>
        </p:spPr>
        <p:txBody>
          <a:bodyPr>
            <a:noAutofit/>
          </a:bodyPr>
          <a:lstStyle/>
          <a:p>
            <a:pPr algn="ctr" fontAlgn="base"/>
            <a:r>
              <a:rPr lang="en-US" sz="2800" b="1" i="0" u="sng" dirty="0">
                <a:solidFill>
                  <a:srgbClr val="273239"/>
                </a:solidFill>
                <a:effectLst/>
                <a:latin typeface="Nunito" pitchFamily="2" charset="0"/>
              </a:rPr>
              <a:t>Transforming word vectors into word predictions</a:t>
            </a:r>
          </a:p>
        </p:txBody>
      </p:sp>
      <p:sp>
        <p:nvSpPr>
          <p:cNvPr id="4" name="TextBox 3">
            <a:extLst>
              <a:ext uri="{FF2B5EF4-FFF2-40B4-BE49-F238E27FC236}">
                <a16:creationId xmlns:a16="http://schemas.microsoft.com/office/drawing/2014/main" id="{68A80FB3-9819-AF75-197A-62F01D1BFC97}"/>
              </a:ext>
            </a:extLst>
          </p:cNvPr>
          <p:cNvSpPr txBox="1"/>
          <p:nvPr/>
        </p:nvSpPr>
        <p:spPr>
          <a:xfrm>
            <a:off x="706374" y="758952"/>
            <a:ext cx="11391138" cy="369332"/>
          </a:xfrm>
          <a:prstGeom prst="rect">
            <a:avLst/>
          </a:prstGeom>
          <a:noFill/>
        </p:spPr>
        <p:txBody>
          <a:bodyPr wrap="square">
            <a:spAutoFit/>
          </a:bodyPr>
          <a:lstStyle/>
          <a:p>
            <a:pPr algn="l" rtl="0" fontAlgn="base"/>
            <a:endParaRPr lang="en-US" b="0" i="0" dirty="0">
              <a:solidFill>
                <a:srgbClr val="273239"/>
              </a:solidFill>
              <a:effectLst/>
            </a:endParaRPr>
          </a:p>
        </p:txBody>
      </p:sp>
      <p:sp>
        <p:nvSpPr>
          <p:cNvPr id="7" name="TextBox 6">
            <a:extLst>
              <a:ext uri="{FF2B5EF4-FFF2-40B4-BE49-F238E27FC236}">
                <a16:creationId xmlns:a16="http://schemas.microsoft.com/office/drawing/2014/main" id="{52AC9F80-16DD-183C-06AA-ABA12ACEA3C2}"/>
              </a:ext>
            </a:extLst>
          </p:cNvPr>
          <p:cNvSpPr txBox="1"/>
          <p:nvPr/>
        </p:nvSpPr>
        <p:spPr>
          <a:xfrm>
            <a:off x="310896" y="758952"/>
            <a:ext cx="11881104" cy="4801314"/>
          </a:xfrm>
          <a:prstGeom prst="rect">
            <a:avLst/>
          </a:prstGeom>
          <a:noFill/>
        </p:spPr>
        <p:txBody>
          <a:bodyPr wrap="square">
            <a:spAutoFit/>
          </a:bodyPr>
          <a:lstStyle/>
          <a:p>
            <a:pPr marL="285750" indent="-285750" fontAlgn="base">
              <a:buFont typeface="Arial" panose="020B0604020202020204" pitchFamily="34" charset="0"/>
              <a:buChar char="•"/>
            </a:pPr>
            <a:r>
              <a:rPr lang="en-US" dirty="0">
                <a:solidFill>
                  <a:srgbClr val="000000"/>
                </a:solidFill>
                <a:latin typeface="opensans"/>
              </a:rPr>
              <a:t>For example, the most powerful version of GPT-3 uses word vectors with 12,288 dimensions</a:t>
            </a:r>
          </a:p>
          <a:p>
            <a:pPr marL="742950" lvl="1" indent="-285750" fontAlgn="base">
              <a:buFont typeface="Arial" panose="020B0604020202020204" pitchFamily="34" charset="0"/>
              <a:buChar char="•"/>
            </a:pPr>
            <a:r>
              <a:rPr lang="en-US" dirty="0">
                <a:solidFill>
                  <a:srgbClr val="000000"/>
                </a:solidFill>
                <a:latin typeface="opensans"/>
              </a:rPr>
              <a:t>that is, each word is represented by a list of 12,288 numbers. </a:t>
            </a:r>
          </a:p>
          <a:p>
            <a:pPr marL="742950" lvl="1" indent="-285750" fontAlgn="base">
              <a:buFont typeface="Arial" panose="020B0604020202020204" pitchFamily="34" charset="0"/>
              <a:buChar char="•"/>
            </a:pPr>
            <a:r>
              <a:rPr lang="en-US" dirty="0">
                <a:solidFill>
                  <a:srgbClr val="000000"/>
                </a:solidFill>
                <a:latin typeface="opensans"/>
              </a:rPr>
              <a:t>That’s 20 times larger than Google’s 2013 word2vec scheme. </a:t>
            </a:r>
          </a:p>
          <a:p>
            <a:pPr marL="742950" lvl="1" indent="-285750" fontAlgn="base">
              <a:buFont typeface="Arial" panose="020B0604020202020204" pitchFamily="34" charset="0"/>
              <a:buChar char="•"/>
            </a:pPr>
            <a:r>
              <a:rPr lang="en-US" dirty="0">
                <a:solidFill>
                  <a:srgbClr val="000000"/>
                </a:solidFill>
                <a:latin typeface="opensans"/>
              </a:rPr>
              <a:t>You can think of all those extra dimensions as a kind of “scratch space” that GPT-3 can use to write notes to itself about the context of each word. </a:t>
            </a:r>
          </a:p>
          <a:p>
            <a:pPr marL="1200150" lvl="2" indent="-285750" fontAlgn="base">
              <a:buFont typeface="Arial" panose="020B0604020202020204" pitchFamily="34" charset="0"/>
              <a:buChar char="•"/>
            </a:pPr>
            <a:r>
              <a:rPr lang="en-US" dirty="0">
                <a:solidFill>
                  <a:srgbClr val="000000"/>
                </a:solidFill>
                <a:latin typeface="opensans"/>
              </a:rPr>
              <a:t>Notes made by earlier layers can be read and modified by later layers, allowing the model to gradually sharpen its understanding of the passage as a whole.</a:t>
            </a:r>
          </a:p>
          <a:p>
            <a:pPr marL="285750" indent="-285750" fontAlgn="base">
              <a:buFont typeface="Arial" panose="020B0604020202020204" pitchFamily="34" charset="0"/>
              <a:buChar char="•"/>
            </a:pPr>
            <a:endParaRPr lang="en-US" dirty="0">
              <a:solidFill>
                <a:srgbClr val="000000"/>
              </a:solidFill>
              <a:latin typeface="opensans"/>
            </a:endParaRPr>
          </a:p>
          <a:p>
            <a:pPr marL="285750" indent="-285750" fontAlgn="base">
              <a:buFont typeface="Arial" panose="020B0604020202020204" pitchFamily="34" charset="0"/>
              <a:buChar char="•"/>
            </a:pPr>
            <a:r>
              <a:rPr lang="en-US" dirty="0">
                <a:solidFill>
                  <a:srgbClr val="000000"/>
                </a:solidFill>
                <a:latin typeface="opensans"/>
              </a:rPr>
              <a:t>So suppose we changed our diagram above to depict a 96-layer language model interpreting a 1,000-word story. The 60th layer might include a vector for "John" with a parenthetical comment like “(main character, male, married to Cheryl, cousin of Donald, from Minnesota, currently in Boise, trying to find his missing wallet).” </a:t>
            </a:r>
          </a:p>
          <a:p>
            <a:pPr marL="285750" indent="-285750" fontAlgn="base">
              <a:buFont typeface="Arial" panose="020B0604020202020204" pitchFamily="34" charset="0"/>
              <a:buChar char="•"/>
            </a:pPr>
            <a:r>
              <a:rPr lang="en-US" dirty="0">
                <a:solidFill>
                  <a:srgbClr val="000000"/>
                </a:solidFill>
                <a:latin typeface="opensans"/>
              </a:rPr>
              <a:t>Again, all of these facts (and probably a lot more) would somehow be encoded as a list of 12,288 numbers corresponding to the word John. </a:t>
            </a:r>
          </a:p>
          <a:p>
            <a:pPr marL="285750" indent="-285750" fontAlgn="base">
              <a:buFont typeface="Arial" panose="020B0604020202020204" pitchFamily="34" charset="0"/>
              <a:buChar char="•"/>
            </a:pPr>
            <a:r>
              <a:rPr lang="en-US" dirty="0">
                <a:solidFill>
                  <a:srgbClr val="000000"/>
                </a:solidFill>
                <a:latin typeface="opensans"/>
              </a:rPr>
              <a:t>Or perhaps some of this information might be encoded in the 12,288-dimensional vectors for Cheryl, Donald, Boise, wallet, or other words in the story.</a:t>
            </a:r>
          </a:p>
          <a:p>
            <a:pPr marL="285750" indent="-285750" fontAlgn="base">
              <a:buFont typeface="Arial" panose="020B0604020202020204" pitchFamily="34" charset="0"/>
              <a:buChar char="•"/>
            </a:pPr>
            <a:r>
              <a:rPr lang="en-US" dirty="0">
                <a:solidFill>
                  <a:srgbClr val="000000"/>
                </a:solidFill>
                <a:latin typeface="opensans"/>
              </a:rPr>
              <a:t>The goal is for the 96th and final layer of the network to output a hidden state for the final word that includes all of the information necessary to predict the next word.</a:t>
            </a:r>
            <a:endParaRPr lang="en-US" i="0" dirty="0">
              <a:solidFill>
                <a:srgbClr val="000000"/>
              </a:solidFill>
              <a:effectLst/>
              <a:latin typeface="opensans"/>
            </a:endParaRPr>
          </a:p>
        </p:txBody>
      </p:sp>
    </p:spTree>
    <p:extLst>
      <p:ext uri="{BB962C8B-B14F-4D97-AF65-F5344CB8AC3E}">
        <p14:creationId xmlns:p14="http://schemas.microsoft.com/office/powerpoint/2010/main" val="223341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C0C8-3B63-1030-193F-C0AC8EC09A58}"/>
              </a:ext>
            </a:extLst>
          </p:cNvPr>
          <p:cNvSpPr>
            <a:spLocks noGrp="1"/>
          </p:cNvSpPr>
          <p:nvPr>
            <p:ph type="title"/>
          </p:nvPr>
        </p:nvSpPr>
        <p:spPr>
          <a:xfrm>
            <a:off x="502920" y="0"/>
            <a:ext cx="10850880" cy="576707"/>
          </a:xfrm>
        </p:spPr>
        <p:txBody>
          <a:bodyPr>
            <a:noAutofit/>
          </a:bodyPr>
          <a:lstStyle/>
          <a:p>
            <a:pPr algn="ctr" fontAlgn="base"/>
            <a:r>
              <a:rPr lang="en-US" sz="2800" b="1" i="0" u="sng" dirty="0">
                <a:solidFill>
                  <a:srgbClr val="273239"/>
                </a:solidFill>
                <a:effectLst/>
                <a:latin typeface="Nunito" pitchFamily="2" charset="0"/>
              </a:rPr>
              <a:t>what happens inside each transformer</a:t>
            </a:r>
          </a:p>
        </p:txBody>
      </p:sp>
      <p:sp>
        <p:nvSpPr>
          <p:cNvPr id="4" name="TextBox 3">
            <a:extLst>
              <a:ext uri="{FF2B5EF4-FFF2-40B4-BE49-F238E27FC236}">
                <a16:creationId xmlns:a16="http://schemas.microsoft.com/office/drawing/2014/main" id="{68A80FB3-9819-AF75-197A-62F01D1BFC97}"/>
              </a:ext>
            </a:extLst>
          </p:cNvPr>
          <p:cNvSpPr txBox="1"/>
          <p:nvPr/>
        </p:nvSpPr>
        <p:spPr>
          <a:xfrm>
            <a:off x="706374" y="758952"/>
            <a:ext cx="11391138" cy="369332"/>
          </a:xfrm>
          <a:prstGeom prst="rect">
            <a:avLst/>
          </a:prstGeom>
          <a:noFill/>
        </p:spPr>
        <p:txBody>
          <a:bodyPr wrap="square">
            <a:spAutoFit/>
          </a:bodyPr>
          <a:lstStyle/>
          <a:p>
            <a:pPr algn="l" rtl="0" fontAlgn="base"/>
            <a:endParaRPr lang="en-US" b="0" i="0" dirty="0">
              <a:solidFill>
                <a:srgbClr val="273239"/>
              </a:solidFill>
              <a:effectLst/>
            </a:endParaRPr>
          </a:p>
        </p:txBody>
      </p:sp>
      <p:sp>
        <p:nvSpPr>
          <p:cNvPr id="7" name="TextBox 6">
            <a:extLst>
              <a:ext uri="{FF2B5EF4-FFF2-40B4-BE49-F238E27FC236}">
                <a16:creationId xmlns:a16="http://schemas.microsoft.com/office/drawing/2014/main" id="{52AC9F80-16DD-183C-06AA-ABA12ACEA3C2}"/>
              </a:ext>
            </a:extLst>
          </p:cNvPr>
          <p:cNvSpPr txBox="1"/>
          <p:nvPr/>
        </p:nvSpPr>
        <p:spPr>
          <a:xfrm>
            <a:off x="94488" y="758952"/>
            <a:ext cx="12097512" cy="5909310"/>
          </a:xfrm>
          <a:prstGeom prst="rect">
            <a:avLst/>
          </a:prstGeom>
          <a:noFill/>
        </p:spPr>
        <p:txBody>
          <a:bodyPr wrap="square">
            <a:spAutoFit/>
          </a:bodyPr>
          <a:lstStyle/>
          <a:p>
            <a:pPr marL="285750" indent="-285750" fontAlgn="base">
              <a:buFont typeface="Arial" panose="020B0604020202020204" pitchFamily="34" charset="0"/>
              <a:buChar char="•"/>
            </a:pPr>
            <a:r>
              <a:rPr lang="en-US" dirty="0">
                <a:solidFill>
                  <a:srgbClr val="000000"/>
                </a:solidFill>
                <a:latin typeface="opensans"/>
              </a:rPr>
              <a:t>The transformer has a two-step process for updating the hidden state for each word of the input passage:</a:t>
            </a:r>
          </a:p>
          <a:p>
            <a:pPr marL="742950" lvl="1" indent="-285750" fontAlgn="base">
              <a:buFont typeface="Arial" panose="020B0604020202020204" pitchFamily="34" charset="0"/>
              <a:buChar char="•"/>
            </a:pPr>
            <a:r>
              <a:rPr lang="en-US" b="1" dirty="0">
                <a:solidFill>
                  <a:srgbClr val="000000"/>
                </a:solidFill>
                <a:latin typeface="opensans"/>
              </a:rPr>
              <a:t>Attention step</a:t>
            </a:r>
            <a:r>
              <a:rPr lang="en-US" dirty="0">
                <a:solidFill>
                  <a:srgbClr val="000000"/>
                </a:solidFill>
                <a:latin typeface="opensans"/>
              </a:rPr>
              <a:t>, words </a:t>
            </a:r>
            <a:r>
              <a:rPr lang="en-US" b="1" dirty="0">
                <a:solidFill>
                  <a:srgbClr val="000000"/>
                </a:solidFill>
                <a:latin typeface="opensans"/>
              </a:rPr>
              <a:t>“look around”</a:t>
            </a:r>
            <a:r>
              <a:rPr lang="en-US" dirty="0">
                <a:solidFill>
                  <a:srgbClr val="000000"/>
                </a:solidFill>
                <a:latin typeface="opensans"/>
              </a:rPr>
              <a:t> for other words that have relevant context &amp;share information with one another.</a:t>
            </a:r>
          </a:p>
          <a:p>
            <a:pPr marL="742950" lvl="1" indent="-285750" fontAlgn="base">
              <a:buFont typeface="Arial" panose="020B0604020202020204" pitchFamily="34" charset="0"/>
              <a:buChar char="•"/>
            </a:pPr>
            <a:r>
              <a:rPr lang="en-US" b="1" dirty="0">
                <a:solidFill>
                  <a:srgbClr val="000000"/>
                </a:solidFill>
                <a:latin typeface="opensans"/>
              </a:rPr>
              <a:t>feed-forward step</a:t>
            </a:r>
            <a:r>
              <a:rPr lang="en-US" dirty="0">
                <a:solidFill>
                  <a:srgbClr val="000000"/>
                </a:solidFill>
                <a:latin typeface="opensans"/>
              </a:rPr>
              <a:t>, each word </a:t>
            </a:r>
            <a:r>
              <a:rPr lang="en-US" b="1" dirty="0">
                <a:solidFill>
                  <a:srgbClr val="000000"/>
                </a:solidFill>
                <a:latin typeface="opensans"/>
              </a:rPr>
              <a:t>“thinks about”</a:t>
            </a:r>
            <a:r>
              <a:rPr lang="en-US" dirty="0">
                <a:solidFill>
                  <a:srgbClr val="000000"/>
                </a:solidFill>
                <a:latin typeface="opensans"/>
              </a:rPr>
              <a:t> information gathered in previous attention steps and tries to predict the next word.</a:t>
            </a:r>
          </a:p>
          <a:p>
            <a:pPr marL="742950" lvl="1" indent="-285750" fontAlgn="base">
              <a:buFont typeface="Arial" panose="020B0604020202020204" pitchFamily="34" charset="0"/>
              <a:buChar char="•"/>
            </a:pPr>
            <a:r>
              <a:rPr lang="en-US" b="0" i="0" dirty="0">
                <a:solidFill>
                  <a:srgbClr val="000000"/>
                </a:solidFill>
                <a:effectLst/>
                <a:latin typeface="opensans"/>
              </a:rPr>
              <a:t>Note that transformers treat words, rather than entire sentences or passages, as the basic unit of analysis</a:t>
            </a:r>
          </a:p>
          <a:p>
            <a:pPr marL="742950" lvl="1" indent="-285750" fontAlgn="base">
              <a:buFont typeface="Arial" panose="020B0604020202020204" pitchFamily="34" charset="0"/>
              <a:buChar char="•"/>
            </a:pPr>
            <a:r>
              <a:rPr lang="en-US" i="0" dirty="0">
                <a:solidFill>
                  <a:srgbClr val="000000"/>
                </a:solidFill>
                <a:effectLst/>
                <a:latin typeface="opensans"/>
              </a:rPr>
              <a:t>This approach enables LLMs  - To over come </a:t>
            </a:r>
            <a:r>
              <a:rPr lang="en-US" b="1" i="0" dirty="0">
                <a:solidFill>
                  <a:srgbClr val="000000"/>
                </a:solidFill>
                <a:effectLst/>
                <a:latin typeface="opensans"/>
              </a:rPr>
              <a:t>two challenges </a:t>
            </a:r>
            <a:r>
              <a:rPr lang="en-US" i="0" dirty="0">
                <a:solidFill>
                  <a:srgbClr val="000000"/>
                </a:solidFill>
                <a:effectLst/>
                <a:latin typeface="opensans"/>
              </a:rPr>
              <a:t>earlier language models struggled</a:t>
            </a:r>
          </a:p>
          <a:p>
            <a:pPr marL="1200150" lvl="2" indent="-285750" fontAlgn="base">
              <a:buFont typeface="Arial" panose="020B0604020202020204" pitchFamily="34" charset="0"/>
              <a:buChar char="•"/>
            </a:pPr>
            <a:r>
              <a:rPr lang="en-US" i="0" dirty="0">
                <a:solidFill>
                  <a:srgbClr val="000000"/>
                </a:solidFill>
                <a:effectLst/>
                <a:latin typeface="opensans"/>
              </a:rPr>
              <a:t>to take </a:t>
            </a:r>
            <a:r>
              <a:rPr lang="en-US" b="1" i="0" dirty="0">
                <a:solidFill>
                  <a:srgbClr val="000000"/>
                </a:solidFill>
                <a:effectLst/>
                <a:latin typeface="opensans"/>
              </a:rPr>
              <a:t>full advantage of the massive parallel processing</a:t>
            </a:r>
            <a:r>
              <a:rPr lang="en-US" i="0" dirty="0">
                <a:solidFill>
                  <a:srgbClr val="000000"/>
                </a:solidFill>
                <a:effectLst/>
                <a:latin typeface="opensans"/>
              </a:rPr>
              <a:t> power of modern GPU chips. </a:t>
            </a:r>
          </a:p>
          <a:p>
            <a:pPr marL="1200150" lvl="2" indent="-285750" fontAlgn="base">
              <a:buFont typeface="Arial" panose="020B0604020202020204" pitchFamily="34" charset="0"/>
              <a:buChar char="•"/>
            </a:pPr>
            <a:r>
              <a:rPr lang="en-US" i="0" dirty="0">
                <a:solidFill>
                  <a:srgbClr val="000000"/>
                </a:solidFill>
                <a:effectLst/>
                <a:latin typeface="opensans"/>
              </a:rPr>
              <a:t>And it also helps LLMs to </a:t>
            </a:r>
            <a:r>
              <a:rPr lang="en-US" b="1" i="0" dirty="0">
                <a:solidFill>
                  <a:srgbClr val="000000"/>
                </a:solidFill>
                <a:effectLst/>
                <a:latin typeface="opensans"/>
              </a:rPr>
              <a:t>scale to passages with thousands of words</a:t>
            </a:r>
            <a:r>
              <a:rPr lang="en-US" i="0" dirty="0">
                <a:solidFill>
                  <a:srgbClr val="000000"/>
                </a:solidFill>
                <a:effectLst/>
                <a:latin typeface="opensans"/>
              </a:rPr>
              <a:t>. </a:t>
            </a:r>
          </a:p>
          <a:p>
            <a:pPr marL="285750" indent="-285750" fontAlgn="base">
              <a:buFont typeface="Arial" panose="020B0604020202020204" pitchFamily="34" charset="0"/>
              <a:buChar char="•"/>
            </a:pPr>
            <a:r>
              <a:rPr lang="en-US" b="1" dirty="0">
                <a:solidFill>
                  <a:srgbClr val="000000"/>
                </a:solidFill>
                <a:latin typeface="opensans"/>
              </a:rPr>
              <a:t>Attention mechanism </a:t>
            </a:r>
          </a:p>
          <a:p>
            <a:pPr marL="742950" lvl="1" indent="-285750" fontAlgn="base">
              <a:buFont typeface="Arial" panose="020B0604020202020204" pitchFamily="34" charset="0"/>
              <a:buChar char="•"/>
            </a:pPr>
            <a:r>
              <a:rPr lang="en-US" b="0" i="0" dirty="0">
                <a:solidFill>
                  <a:srgbClr val="000000"/>
                </a:solidFill>
                <a:effectLst/>
                <a:latin typeface="opensans"/>
              </a:rPr>
              <a:t>a matchmaking service for words. </a:t>
            </a:r>
          </a:p>
          <a:p>
            <a:pPr marL="742950" lvl="1" indent="-285750" fontAlgn="base">
              <a:buFont typeface="Arial" panose="020B0604020202020204" pitchFamily="34" charset="0"/>
              <a:buChar char="•"/>
            </a:pPr>
            <a:r>
              <a:rPr lang="en-US" b="0" i="0" dirty="0">
                <a:solidFill>
                  <a:srgbClr val="000000"/>
                </a:solidFill>
                <a:effectLst/>
                <a:latin typeface="opensans"/>
              </a:rPr>
              <a:t>Each word makes a checklist (called a query vector) describing the characteristics of words it is looking for. </a:t>
            </a:r>
          </a:p>
          <a:p>
            <a:pPr marL="742950" lvl="1" indent="-285750" fontAlgn="base">
              <a:buFont typeface="Arial" panose="020B0604020202020204" pitchFamily="34" charset="0"/>
              <a:buChar char="•"/>
            </a:pPr>
            <a:r>
              <a:rPr lang="en-US" b="0" i="0" dirty="0">
                <a:solidFill>
                  <a:srgbClr val="000000"/>
                </a:solidFill>
                <a:effectLst/>
                <a:latin typeface="opensans"/>
              </a:rPr>
              <a:t>Each word also makes a checklist (called a key vector) describing its own characteristics. </a:t>
            </a:r>
          </a:p>
          <a:p>
            <a:pPr marL="742950" lvl="1" indent="-285750" fontAlgn="base">
              <a:buFont typeface="Arial" panose="020B0604020202020204" pitchFamily="34" charset="0"/>
              <a:buChar char="•"/>
            </a:pPr>
            <a:r>
              <a:rPr lang="en-US" b="0" i="0" dirty="0">
                <a:solidFill>
                  <a:srgbClr val="000000"/>
                </a:solidFill>
                <a:effectLst/>
                <a:latin typeface="opensans"/>
              </a:rPr>
              <a:t>The network compares each key vector to each query vector (by computing a </a:t>
            </a:r>
            <a:r>
              <a:rPr lang="en-US" b="0" i="0" u="none" strike="noStrike" dirty="0">
                <a:solidFill>
                  <a:srgbClr val="FF4E00"/>
                </a:solidFill>
                <a:effectLst/>
                <a:latin typeface="opensans"/>
                <a:hlinkClick r:id="rId2"/>
              </a:rPr>
              <a:t>dot product</a:t>
            </a:r>
            <a:r>
              <a:rPr lang="en-US" b="0" i="0" dirty="0">
                <a:solidFill>
                  <a:srgbClr val="000000"/>
                </a:solidFill>
                <a:effectLst/>
                <a:latin typeface="opensans"/>
              </a:rPr>
              <a:t>) to find the words that are the best match. </a:t>
            </a:r>
          </a:p>
          <a:p>
            <a:pPr marL="742950" lvl="1" indent="-285750" fontAlgn="base">
              <a:buFont typeface="Arial" panose="020B0604020202020204" pitchFamily="34" charset="0"/>
              <a:buChar char="•"/>
            </a:pPr>
            <a:r>
              <a:rPr lang="en-US" b="0" i="0" dirty="0">
                <a:solidFill>
                  <a:srgbClr val="000000"/>
                </a:solidFill>
                <a:effectLst/>
                <a:latin typeface="opensans"/>
              </a:rPr>
              <a:t>Once it finds a match, it transfers information from the word that produced the key vector to the word that produced the query vector</a:t>
            </a:r>
          </a:p>
          <a:p>
            <a:pPr marL="742950" lvl="1" indent="-285750" fontAlgn="base">
              <a:buFont typeface="Arial" panose="020B0604020202020204" pitchFamily="34" charset="0"/>
              <a:buChar char="•"/>
            </a:pPr>
            <a:r>
              <a:rPr lang="en-US" i="0" dirty="0">
                <a:solidFill>
                  <a:srgbClr val="000000"/>
                </a:solidFill>
                <a:effectLst/>
                <a:latin typeface="opensans"/>
              </a:rPr>
              <a:t>Each attention layer has several </a:t>
            </a:r>
            <a:r>
              <a:rPr lang="en-US" b="1" i="0" dirty="0">
                <a:solidFill>
                  <a:srgbClr val="000000"/>
                </a:solidFill>
                <a:effectLst/>
                <a:latin typeface="opensans"/>
              </a:rPr>
              <a:t>“attention heads,” </a:t>
            </a:r>
            <a:r>
              <a:rPr lang="en-US" i="0" dirty="0">
                <a:solidFill>
                  <a:srgbClr val="000000"/>
                </a:solidFill>
                <a:effectLst/>
                <a:latin typeface="opensans"/>
              </a:rPr>
              <a:t>which means that this information-swapping process happens several times (in parallel) at each layer. Each attention head focuses </a:t>
            </a:r>
            <a:r>
              <a:rPr lang="en-US" b="1" i="0" dirty="0">
                <a:solidFill>
                  <a:srgbClr val="000000"/>
                </a:solidFill>
                <a:effectLst/>
                <a:latin typeface="opensans"/>
              </a:rPr>
              <a:t>on a different task</a:t>
            </a:r>
            <a:r>
              <a:rPr lang="en-US" i="0" dirty="0">
                <a:solidFill>
                  <a:srgbClr val="000000"/>
                </a:solidFill>
                <a:effectLst/>
                <a:latin typeface="opensans"/>
              </a:rPr>
              <a:t>:</a:t>
            </a:r>
          </a:p>
          <a:p>
            <a:pPr marL="1200150" lvl="2" indent="-285750" fontAlgn="base">
              <a:buFont typeface="Arial" panose="020B0604020202020204" pitchFamily="34" charset="0"/>
              <a:buChar char="•"/>
            </a:pPr>
            <a:r>
              <a:rPr lang="en-US" i="0" dirty="0">
                <a:solidFill>
                  <a:srgbClr val="000000"/>
                </a:solidFill>
                <a:effectLst/>
                <a:latin typeface="opensans"/>
              </a:rPr>
              <a:t>One attention head might </a:t>
            </a:r>
            <a:r>
              <a:rPr lang="en-US" b="1" i="0" dirty="0">
                <a:solidFill>
                  <a:srgbClr val="000000"/>
                </a:solidFill>
                <a:effectLst/>
                <a:latin typeface="opensans"/>
              </a:rPr>
              <a:t>match pronouns with nouns</a:t>
            </a:r>
            <a:r>
              <a:rPr lang="en-US" i="0" dirty="0">
                <a:solidFill>
                  <a:srgbClr val="000000"/>
                </a:solidFill>
                <a:effectLst/>
                <a:latin typeface="opensans"/>
              </a:rPr>
              <a:t>.</a:t>
            </a:r>
          </a:p>
          <a:p>
            <a:pPr marL="1200150" lvl="2" indent="-285750" fontAlgn="base">
              <a:buFont typeface="Arial" panose="020B0604020202020204" pitchFamily="34" charset="0"/>
              <a:buChar char="•"/>
            </a:pPr>
            <a:r>
              <a:rPr lang="en-US" i="0" dirty="0">
                <a:solidFill>
                  <a:srgbClr val="000000"/>
                </a:solidFill>
                <a:effectLst/>
                <a:latin typeface="opensans"/>
              </a:rPr>
              <a:t>Another attention head might work on resolving the </a:t>
            </a:r>
            <a:r>
              <a:rPr lang="en-US" b="1" i="0" dirty="0">
                <a:solidFill>
                  <a:srgbClr val="000000"/>
                </a:solidFill>
                <a:effectLst/>
                <a:latin typeface="opensans"/>
              </a:rPr>
              <a:t>meaning of homonyms like "bank."</a:t>
            </a:r>
          </a:p>
          <a:p>
            <a:pPr marL="1200150" lvl="2" indent="-285750" fontAlgn="base">
              <a:buFont typeface="Arial" panose="020B0604020202020204" pitchFamily="34" charset="0"/>
              <a:buChar char="•"/>
            </a:pPr>
            <a:r>
              <a:rPr lang="en-US" i="0" dirty="0">
                <a:solidFill>
                  <a:srgbClr val="000000"/>
                </a:solidFill>
                <a:effectLst/>
                <a:latin typeface="opensans"/>
              </a:rPr>
              <a:t>A third attention head might </a:t>
            </a:r>
            <a:r>
              <a:rPr lang="en-US" b="1" i="0" dirty="0">
                <a:solidFill>
                  <a:srgbClr val="000000"/>
                </a:solidFill>
                <a:effectLst/>
                <a:latin typeface="opensans"/>
              </a:rPr>
              <a:t>link together two-word phrases like “Joe Biden.”</a:t>
            </a:r>
          </a:p>
        </p:txBody>
      </p:sp>
    </p:spTree>
    <p:extLst>
      <p:ext uri="{BB962C8B-B14F-4D97-AF65-F5344CB8AC3E}">
        <p14:creationId xmlns:p14="http://schemas.microsoft.com/office/powerpoint/2010/main" val="3612643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C0C8-3B63-1030-193F-C0AC8EC09A58}"/>
              </a:ext>
            </a:extLst>
          </p:cNvPr>
          <p:cNvSpPr>
            <a:spLocks noGrp="1"/>
          </p:cNvSpPr>
          <p:nvPr>
            <p:ph type="title"/>
          </p:nvPr>
        </p:nvSpPr>
        <p:spPr>
          <a:xfrm>
            <a:off x="502920" y="0"/>
            <a:ext cx="10850880" cy="576707"/>
          </a:xfrm>
        </p:spPr>
        <p:txBody>
          <a:bodyPr>
            <a:noAutofit/>
          </a:bodyPr>
          <a:lstStyle/>
          <a:p>
            <a:pPr algn="ctr" fontAlgn="base"/>
            <a:r>
              <a:rPr lang="en-US" sz="2800" b="1" i="0" u="sng" dirty="0">
                <a:solidFill>
                  <a:srgbClr val="273239"/>
                </a:solidFill>
                <a:effectLst/>
                <a:latin typeface="Nunito" pitchFamily="2" charset="0"/>
              </a:rPr>
              <a:t>what happens inside each transformer</a:t>
            </a:r>
          </a:p>
        </p:txBody>
      </p:sp>
      <p:sp>
        <p:nvSpPr>
          <p:cNvPr id="4" name="TextBox 3">
            <a:extLst>
              <a:ext uri="{FF2B5EF4-FFF2-40B4-BE49-F238E27FC236}">
                <a16:creationId xmlns:a16="http://schemas.microsoft.com/office/drawing/2014/main" id="{68A80FB3-9819-AF75-197A-62F01D1BFC97}"/>
              </a:ext>
            </a:extLst>
          </p:cNvPr>
          <p:cNvSpPr txBox="1"/>
          <p:nvPr/>
        </p:nvSpPr>
        <p:spPr>
          <a:xfrm>
            <a:off x="706374" y="758952"/>
            <a:ext cx="11391138" cy="369332"/>
          </a:xfrm>
          <a:prstGeom prst="rect">
            <a:avLst/>
          </a:prstGeom>
          <a:noFill/>
        </p:spPr>
        <p:txBody>
          <a:bodyPr wrap="square">
            <a:spAutoFit/>
          </a:bodyPr>
          <a:lstStyle/>
          <a:p>
            <a:pPr algn="l" rtl="0" fontAlgn="base"/>
            <a:endParaRPr lang="en-US" b="0" i="0" dirty="0">
              <a:solidFill>
                <a:srgbClr val="273239"/>
              </a:solidFill>
              <a:effectLst/>
            </a:endParaRPr>
          </a:p>
        </p:txBody>
      </p:sp>
      <p:sp>
        <p:nvSpPr>
          <p:cNvPr id="7" name="TextBox 6">
            <a:extLst>
              <a:ext uri="{FF2B5EF4-FFF2-40B4-BE49-F238E27FC236}">
                <a16:creationId xmlns:a16="http://schemas.microsoft.com/office/drawing/2014/main" id="{52AC9F80-16DD-183C-06AA-ABA12ACEA3C2}"/>
              </a:ext>
            </a:extLst>
          </p:cNvPr>
          <p:cNvSpPr txBox="1"/>
          <p:nvPr/>
        </p:nvSpPr>
        <p:spPr>
          <a:xfrm>
            <a:off x="167640" y="548324"/>
            <a:ext cx="12097512" cy="3139321"/>
          </a:xfrm>
          <a:prstGeom prst="rect">
            <a:avLst/>
          </a:prstGeom>
          <a:noFill/>
        </p:spPr>
        <p:txBody>
          <a:bodyPr wrap="square">
            <a:spAutoFit/>
          </a:bodyPr>
          <a:lstStyle/>
          <a:p>
            <a:pPr marL="285750" indent="-285750" fontAlgn="base">
              <a:buFont typeface="Arial" panose="020B0604020202020204" pitchFamily="34" charset="0"/>
              <a:buChar char="•"/>
            </a:pPr>
            <a:r>
              <a:rPr lang="en-US" dirty="0">
                <a:solidFill>
                  <a:srgbClr val="000000"/>
                </a:solidFill>
                <a:latin typeface="opensans"/>
              </a:rPr>
              <a:t>Attention heads frequently </a:t>
            </a:r>
            <a:r>
              <a:rPr lang="en-US" b="1" dirty="0">
                <a:solidFill>
                  <a:srgbClr val="000000"/>
                </a:solidFill>
                <a:latin typeface="opensans"/>
              </a:rPr>
              <a:t>operate in sequence</a:t>
            </a:r>
            <a:r>
              <a:rPr lang="en-US" dirty="0">
                <a:solidFill>
                  <a:srgbClr val="000000"/>
                </a:solidFill>
                <a:latin typeface="opensans"/>
              </a:rPr>
              <a:t>, </a:t>
            </a:r>
          </a:p>
          <a:p>
            <a:pPr marL="742950" lvl="1" indent="-285750" fontAlgn="base">
              <a:buFont typeface="Arial" panose="020B0604020202020204" pitchFamily="34" charset="0"/>
              <a:buChar char="•"/>
            </a:pPr>
            <a:r>
              <a:rPr lang="en-US" dirty="0">
                <a:solidFill>
                  <a:srgbClr val="000000"/>
                </a:solidFill>
                <a:latin typeface="opensans"/>
              </a:rPr>
              <a:t>with the results of an attention operation in one layer becoming an input for an attention head in a subsequent layer. </a:t>
            </a:r>
          </a:p>
          <a:p>
            <a:pPr marL="742950" lvl="1" indent="-285750" fontAlgn="base">
              <a:buFont typeface="Arial" panose="020B0604020202020204" pitchFamily="34" charset="0"/>
              <a:buChar char="•"/>
            </a:pPr>
            <a:r>
              <a:rPr lang="en-US" dirty="0">
                <a:solidFill>
                  <a:srgbClr val="000000"/>
                </a:solidFill>
                <a:latin typeface="opensans"/>
              </a:rPr>
              <a:t>Indeed, each of the tasks we just listed above could easily require several attention heads rather than just one.</a:t>
            </a:r>
          </a:p>
          <a:p>
            <a:pPr marL="285750" indent="-285750" fontAlgn="base">
              <a:buFont typeface="Arial" panose="020B0604020202020204" pitchFamily="34" charset="0"/>
              <a:buChar char="•"/>
            </a:pPr>
            <a:endParaRPr lang="en-US" dirty="0">
              <a:solidFill>
                <a:srgbClr val="000000"/>
              </a:solidFill>
              <a:latin typeface="opensans"/>
            </a:endParaRPr>
          </a:p>
          <a:p>
            <a:pPr marL="285750" indent="-285750" fontAlgn="base">
              <a:buFont typeface="Arial" panose="020B0604020202020204" pitchFamily="34" charset="0"/>
              <a:buChar char="•"/>
            </a:pPr>
            <a:r>
              <a:rPr lang="en-US" dirty="0">
                <a:solidFill>
                  <a:srgbClr val="000000"/>
                </a:solidFill>
                <a:latin typeface="opensans"/>
              </a:rPr>
              <a:t>The largest version of GPT-3 has 96 layers with 96 attention heads each, </a:t>
            </a:r>
          </a:p>
          <a:p>
            <a:pPr marL="742950" lvl="1" indent="-285750" fontAlgn="base">
              <a:buFont typeface="Arial" panose="020B0604020202020204" pitchFamily="34" charset="0"/>
              <a:buChar char="•"/>
            </a:pPr>
            <a:r>
              <a:rPr lang="en-US" dirty="0">
                <a:solidFill>
                  <a:srgbClr val="000000"/>
                </a:solidFill>
                <a:latin typeface="opensans"/>
              </a:rPr>
              <a:t>so GPT-3 performs 9,216 attention operations each time it predicts a new word</a:t>
            </a:r>
          </a:p>
          <a:p>
            <a:pPr marL="742950" lvl="1" indent="-285750" fontAlgn="base">
              <a:buFont typeface="Arial" panose="020B0604020202020204" pitchFamily="34" charset="0"/>
              <a:buChar char="•"/>
            </a:pPr>
            <a:endParaRPr lang="en-US" b="1" i="0" dirty="0">
              <a:solidFill>
                <a:srgbClr val="000000"/>
              </a:solidFill>
              <a:effectLst/>
              <a:latin typeface="opensans"/>
            </a:endParaRPr>
          </a:p>
          <a:p>
            <a:pPr marL="285750" indent="-285750" fontAlgn="base">
              <a:buFont typeface="Arial" panose="020B0604020202020204" pitchFamily="34" charset="0"/>
              <a:buChar char="•"/>
            </a:pPr>
            <a:r>
              <a:rPr lang="en-US" b="1" i="0" dirty="0">
                <a:solidFill>
                  <a:srgbClr val="000000"/>
                </a:solidFill>
                <a:effectLst/>
                <a:latin typeface="opensans"/>
              </a:rPr>
              <a:t>The feed-forward step</a:t>
            </a:r>
          </a:p>
          <a:p>
            <a:pPr marL="742950" lvl="1" indent="-285750" fontAlgn="base">
              <a:buFont typeface="Arial" panose="020B0604020202020204" pitchFamily="34" charset="0"/>
              <a:buChar char="•"/>
            </a:pPr>
            <a:r>
              <a:rPr lang="en-US" b="0" i="0" dirty="0">
                <a:solidFill>
                  <a:srgbClr val="000000"/>
                </a:solidFill>
                <a:effectLst/>
                <a:latin typeface="opensans"/>
              </a:rPr>
              <a:t>“thinks about” each word vector and tries to predict the next wor</a:t>
            </a:r>
            <a:r>
              <a:rPr lang="en-US" dirty="0">
                <a:solidFill>
                  <a:srgbClr val="000000"/>
                </a:solidFill>
                <a:latin typeface="opensans"/>
              </a:rPr>
              <a:t>d</a:t>
            </a:r>
          </a:p>
          <a:p>
            <a:pPr marL="742950" lvl="1" indent="-285750" fontAlgn="base">
              <a:buFont typeface="Arial" panose="020B0604020202020204" pitchFamily="34" charset="0"/>
              <a:buChar char="•"/>
            </a:pPr>
            <a:r>
              <a:rPr lang="en-US" b="0" i="0" dirty="0">
                <a:solidFill>
                  <a:srgbClr val="000000"/>
                </a:solidFill>
                <a:effectLst/>
                <a:latin typeface="opensans"/>
              </a:rPr>
              <a:t>No information is exchanged between words at this stage: the feed-forward layer analyzes each word in isolation</a:t>
            </a:r>
            <a:endParaRPr lang="en-US" dirty="0">
              <a:solidFill>
                <a:srgbClr val="000000"/>
              </a:solidFill>
              <a:latin typeface="opensans"/>
            </a:endParaRPr>
          </a:p>
          <a:p>
            <a:pPr marL="742950" lvl="1" indent="-285750" fontAlgn="base">
              <a:buFont typeface="Arial" panose="020B0604020202020204" pitchFamily="34" charset="0"/>
              <a:buChar char="•"/>
            </a:pPr>
            <a:r>
              <a:rPr lang="en-US" b="0" i="0" dirty="0">
                <a:solidFill>
                  <a:srgbClr val="000000"/>
                </a:solidFill>
                <a:effectLst/>
                <a:latin typeface="opensans"/>
              </a:rPr>
              <a:t>the feed-forward layer does have access to any information that was previously copied by an attention head</a:t>
            </a:r>
            <a:endParaRPr lang="en-US" i="0" dirty="0">
              <a:solidFill>
                <a:srgbClr val="000000"/>
              </a:solidFill>
              <a:effectLst/>
              <a:latin typeface="opensans"/>
            </a:endParaRPr>
          </a:p>
        </p:txBody>
      </p:sp>
      <p:pic>
        <p:nvPicPr>
          <p:cNvPr id="5" name="Picture 4">
            <a:extLst>
              <a:ext uri="{FF2B5EF4-FFF2-40B4-BE49-F238E27FC236}">
                <a16:creationId xmlns:a16="http://schemas.microsoft.com/office/drawing/2014/main" id="{8619FC3A-75DD-46D9-C346-CEDB2C572A71}"/>
              </a:ext>
            </a:extLst>
          </p:cNvPr>
          <p:cNvPicPr>
            <a:picLocks noChangeAspect="1"/>
          </p:cNvPicPr>
          <p:nvPr/>
        </p:nvPicPr>
        <p:blipFill>
          <a:blip r:embed="rId2"/>
          <a:stretch>
            <a:fillRect/>
          </a:stretch>
        </p:blipFill>
        <p:spPr>
          <a:xfrm>
            <a:off x="706374" y="3944268"/>
            <a:ext cx="5255514" cy="2806069"/>
          </a:xfrm>
          <a:prstGeom prst="rect">
            <a:avLst/>
          </a:prstGeom>
        </p:spPr>
      </p:pic>
      <p:sp>
        <p:nvSpPr>
          <p:cNvPr id="6" name="TextBox 5">
            <a:extLst>
              <a:ext uri="{FF2B5EF4-FFF2-40B4-BE49-F238E27FC236}">
                <a16:creationId xmlns:a16="http://schemas.microsoft.com/office/drawing/2014/main" id="{36C6A006-5B09-5D1C-2708-791A75D800BA}"/>
              </a:ext>
            </a:extLst>
          </p:cNvPr>
          <p:cNvSpPr txBox="1"/>
          <p:nvPr/>
        </p:nvSpPr>
        <p:spPr>
          <a:xfrm>
            <a:off x="6096000" y="3791474"/>
            <a:ext cx="5801487" cy="2862322"/>
          </a:xfrm>
          <a:prstGeom prst="rect">
            <a:avLst/>
          </a:prstGeom>
          <a:noFill/>
        </p:spPr>
        <p:txBody>
          <a:bodyPr wrap="square">
            <a:spAutoFit/>
          </a:bodyPr>
          <a:lstStyle/>
          <a:p>
            <a:pPr marL="285750" indent="-285750" fontAlgn="base">
              <a:buFont typeface="Arial" panose="020B0604020202020204" pitchFamily="34" charset="0"/>
              <a:buChar char="•"/>
            </a:pPr>
            <a:r>
              <a:rPr lang="en-US" dirty="0">
                <a:solidFill>
                  <a:srgbClr val="000000"/>
                </a:solidFill>
                <a:latin typeface="opensans"/>
              </a:rPr>
              <a:t>The green and purple circles are neurons, mathematical functions that compute a weighted sum of their inputs. </a:t>
            </a:r>
          </a:p>
          <a:p>
            <a:pPr marL="285750" indent="-285750" fontAlgn="base">
              <a:buFont typeface="Arial" panose="020B0604020202020204" pitchFamily="34" charset="0"/>
              <a:buChar char="•"/>
            </a:pPr>
            <a:r>
              <a:rPr lang="en-US" dirty="0">
                <a:solidFill>
                  <a:srgbClr val="000000"/>
                </a:solidFill>
                <a:latin typeface="opensans"/>
              </a:rPr>
              <a:t>What makes the feed-forward layer powerful is its huge number of connections. </a:t>
            </a:r>
          </a:p>
          <a:p>
            <a:pPr marL="285750" indent="-285750" fontAlgn="base">
              <a:buFont typeface="Arial" panose="020B0604020202020204" pitchFamily="34" charset="0"/>
              <a:buChar char="•"/>
            </a:pPr>
            <a:r>
              <a:rPr lang="en-US" dirty="0">
                <a:solidFill>
                  <a:srgbClr val="000000"/>
                </a:solidFill>
                <a:latin typeface="opensans"/>
              </a:rPr>
              <a:t>We’ve drawn this network with three neurons in the output layer and six neurons in the hidden layer, </a:t>
            </a:r>
          </a:p>
          <a:p>
            <a:pPr marL="285750" indent="-285750" fontAlgn="base">
              <a:buFont typeface="Arial" panose="020B0604020202020204" pitchFamily="34" charset="0"/>
              <a:buChar char="•"/>
            </a:pPr>
            <a:r>
              <a:rPr lang="en-US" dirty="0">
                <a:solidFill>
                  <a:srgbClr val="000000"/>
                </a:solidFill>
                <a:latin typeface="opensans"/>
              </a:rPr>
              <a:t>but the feed-forward layers of </a:t>
            </a:r>
            <a:r>
              <a:rPr lang="en-US" b="1" dirty="0">
                <a:solidFill>
                  <a:srgbClr val="000000"/>
                </a:solidFill>
                <a:latin typeface="opensans"/>
              </a:rPr>
              <a:t>GPT-3</a:t>
            </a:r>
            <a:r>
              <a:rPr lang="en-US" dirty="0">
                <a:solidFill>
                  <a:srgbClr val="000000"/>
                </a:solidFill>
                <a:latin typeface="opensans"/>
              </a:rPr>
              <a:t> are much larger: </a:t>
            </a:r>
          </a:p>
          <a:p>
            <a:pPr marL="742950" lvl="1" indent="-285750" fontAlgn="base">
              <a:buFont typeface="Arial" panose="020B0604020202020204" pitchFamily="34" charset="0"/>
              <a:buChar char="•"/>
            </a:pPr>
            <a:r>
              <a:rPr lang="en-US" b="1" dirty="0">
                <a:solidFill>
                  <a:srgbClr val="000000"/>
                </a:solidFill>
                <a:latin typeface="opensans"/>
              </a:rPr>
              <a:t>12,288 </a:t>
            </a:r>
            <a:r>
              <a:rPr lang="en-US" dirty="0">
                <a:solidFill>
                  <a:srgbClr val="000000"/>
                </a:solidFill>
                <a:latin typeface="opensans"/>
              </a:rPr>
              <a:t>neurons in the </a:t>
            </a:r>
            <a:r>
              <a:rPr lang="en-US" b="1" dirty="0">
                <a:solidFill>
                  <a:srgbClr val="000000"/>
                </a:solidFill>
                <a:latin typeface="opensans"/>
              </a:rPr>
              <a:t>output layer </a:t>
            </a:r>
            <a:r>
              <a:rPr lang="en-US" dirty="0">
                <a:solidFill>
                  <a:srgbClr val="000000"/>
                </a:solidFill>
                <a:latin typeface="opensans"/>
              </a:rPr>
              <a:t>(corresponding to the model’s 12,288-dimensional word vectors) and </a:t>
            </a:r>
            <a:r>
              <a:rPr lang="en-US" b="1" dirty="0">
                <a:solidFill>
                  <a:srgbClr val="000000"/>
                </a:solidFill>
                <a:latin typeface="opensans"/>
              </a:rPr>
              <a:t>49,152 neurons in the hidden layer</a:t>
            </a:r>
            <a:r>
              <a:rPr lang="en-US" dirty="0">
                <a:solidFill>
                  <a:srgbClr val="000000"/>
                </a:solidFill>
                <a:latin typeface="opensans"/>
              </a:rPr>
              <a:t>.</a:t>
            </a:r>
          </a:p>
        </p:txBody>
      </p:sp>
    </p:spTree>
    <p:extLst>
      <p:ext uri="{BB962C8B-B14F-4D97-AF65-F5344CB8AC3E}">
        <p14:creationId xmlns:p14="http://schemas.microsoft.com/office/powerpoint/2010/main" val="42134915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C0C8-3B63-1030-193F-C0AC8EC09A58}"/>
              </a:ext>
            </a:extLst>
          </p:cNvPr>
          <p:cNvSpPr>
            <a:spLocks noGrp="1"/>
          </p:cNvSpPr>
          <p:nvPr>
            <p:ph type="title"/>
          </p:nvPr>
        </p:nvSpPr>
        <p:spPr>
          <a:xfrm>
            <a:off x="502920" y="0"/>
            <a:ext cx="10850880" cy="576707"/>
          </a:xfrm>
        </p:spPr>
        <p:txBody>
          <a:bodyPr>
            <a:noAutofit/>
          </a:bodyPr>
          <a:lstStyle/>
          <a:p>
            <a:pPr algn="ctr" fontAlgn="base"/>
            <a:r>
              <a:rPr lang="en-US" sz="2800" b="1" i="0" u="sng" dirty="0">
                <a:solidFill>
                  <a:srgbClr val="273239"/>
                </a:solidFill>
                <a:effectLst/>
                <a:latin typeface="Nunito" pitchFamily="2" charset="0"/>
              </a:rPr>
              <a:t>what happens inside each transformer</a:t>
            </a:r>
          </a:p>
        </p:txBody>
      </p:sp>
      <p:sp>
        <p:nvSpPr>
          <p:cNvPr id="4" name="TextBox 3">
            <a:extLst>
              <a:ext uri="{FF2B5EF4-FFF2-40B4-BE49-F238E27FC236}">
                <a16:creationId xmlns:a16="http://schemas.microsoft.com/office/drawing/2014/main" id="{68A80FB3-9819-AF75-197A-62F01D1BFC97}"/>
              </a:ext>
            </a:extLst>
          </p:cNvPr>
          <p:cNvSpPr txBox="1"/>
          <p:nvPr/>
        </p:nvSpPr>
        <p:spPr>
          <a:xfrm>
            <a:off x="706374" y="758952"/>
            <a:ext cx="11391138" cy="369332"/>
          </a:xfrm>
          <a:prstGeom prst="rect">
            <a:avLst/>
          </a:prstGeom>
          <a:noFill/>
        </p:spPr>
        <p:txBody>
          <a:bodyPr wrap="square">
            <a:spAutoFit/>
          </a:bodyPr>
          <a:lstStyle/>
          <a:p>
            <a:pPr algn="l" rtl="0" fontAlgn="base"/>
            <a:endParaRPr lang="en-US" b="0" i="0" dirty="0">
              <a:solidFill>
                <a:srgbClr val="273239"/>
              </a:solidFill>
              <a:effectLst/>
            </a:endParaRPr>
          </a:p>
        </p:txBody>
      </p:sp>
      <p:sp>
        <p:nvSpPr>
          <p:cNvPr id="7" name="TextBox 6">
            <a:extLst>
              <a:ext uri="{FF2B5EF4-FFF2-40B4-BE49-F238E27FC236}">
                <a16:creationId xmlns:a16="http://schemas.microsoft.com/office/drawing/2014/main" id="{52AC9F80-16DD-183C-06AA-ABA12ACEA3C2}"/>
              </a:ext>
            </a:extLst>
          </p:cNvPr>
          <p:cNvSpPr txBox="1"/>
          <p:nvPr/>
        </p:nvSpPr>
        <p:spPr>
          <a:xfrm>
            <a:off x="167640" y="548324"/>
            <a:ext cx="12097512" cy="6186309"/>
          </a:xfrm>
          <a:prstGeom prst="rect">
            <a:avLst/>
          </a:prstGeom>
          <a:noFill/>
        </p:spPr>
        <p:txBody>
          <a:bodyPr wrap="square">
            <a:spAutoFit/>
          </a:bodyPr>
          <a:lstStyle/>
          <a:p>
            <a:pPr marL="285750" indent="-285750" fontAlgn="base">
              <a:buFont typeface="Arial" panose="020B0604020202020204" pitchFamily="34" charset="0"/>
              <a:buChar char="•"/>
            </a:pPr>
            <a:r>
              <a:rPr lang="en-US" b="0" i="0" dirty="0">
                <a:solidFill>
                  <a:srgbClr val="000000"/>
                </a:solidFill>
                <a:effectLst/>
                <a:latin typeface="opensans"/>
              </a:rPr>
              <a:t>So in the largest version of GPT-3, </a:t>
            </a:r>
          </a:p>
          <a:p>
            <a:pPr marL="742950" lvl="1" indent="-285750" fontAlgn="base">
              <a:buFont typeface="Arial" panose="020B0604020202020204" pitchFamily="34" charset="0"/>
              <a:buChar char="•"/>
            </a:pPr>
            <a:r>
              <a:rPr lang="en-US" b="0" i="0" dirty="0">
                <a:solidFill>
                  <a:srgbClr val="000000"/>
                </a:solidFill>
                <a:effectLst/>
                <a:latin typeface="opensans"/>
              </a:rPr>
              <a:t>there are </a:t>
            </a:r>
            <a:r>
              <a:rPr lang="en-US" b="1" i="0" dirty="0">
                <a:solidFill>
                  <a:srgbClr val="FF0000"/>
                </a:solidFill>
                <a:effectLst/>
                <a:latin typeface="opensans"/>
              </a:rPr>
              <a:t>49,152</a:t>
            </a:r>
            <a:r>
              <a:rPr lang="en-US" b="1" i="0" dirty="0">
                <a:solidFill>
                  <a:srgbClr val="000000"/>
                </a:solidFill>
                <a:effectLst/>
                <a:latin typeface="opensans"/>
              </a:rPr>
              <a:t> neurons</a:t>
            </a:r>
            <a:r>
              <a:rPr lang="en-US" b="0" i="0" dirty="0">
                <a:solidFill>
                  <a:srgbClr val="000000"/>
                </a:solidFill>
                <a:effectLst/>
                <a:latin typeface="opensans"/>
              </a:rPr>
              <a:t> in the </a:t>
            </a:r>
            <a:r>
              <a:rPr lang="en-US" b="1" i="0" dirty="0">
                <a:solidFill>
                  <a:srgbClr val="000000"/>
                </a:solidFill>
                <a:effectLst/>
                <a:latin typeface="opensans"/>
              </a:rPr>
              <a:t>hidden layer</a:t>
            </a:r>
            <a:r>
              <a:rPr lang="en-US" b="0" i="0" dirty="0">
                <a:solidFill>
                  <a:srgbClr val="000000"/>
                </a:solidFill>
                <a:effectLst/>
                <a:latin typeface="opensans"/>
              </a:rPr>
              <a:t>, with </a:t>
            </a:r>
            <a:r>
              <a:rPr lang="en-US" b="1" i="0" dirty="0">
                <a:solidFill>
                  <a:srgbClr val="FF0000"/>
                </a:solidFill>
                <a:effectLst/>
                <a:latin typeface="opensans"/>
              </a:rPr>
              <a:t>12,288</a:t>
            </a:r>
            <a:r>
              <a:rPr lang="en-US" b="0" i="0" dirty="0">
                <a:solidFill>
                  <a:srgbClr val="000000"/>
                </a:solidFill>
                <a:effectLst/>
                <a:latin typeface="opensans"/>
              </a:rPr>
              <a:t> </a:t>
            </a:r>
            <a:r>
              <a:rPr lang="en-US" b="1" i="0" dirty="0">
                <a:solidFill>
                  <a:srgbClr val="000000"/>
                </a:solidFill>
                <a:effectLst/>
                <a:latin typeface="opensans"/>
              </a:rPr>
              <a:t>inputs</a:t>
            </a:r>
            <a:r>
              <a:rPr lang="en-US" b="0" i="0" dirty="0">
                <a:solidFill>
                  <a:srgbClr val="000000"/>
                </a:solidFill>
                <a:effectLst/>
                <a:latin typeface="opensans"/>
              </a:rPr>
              <a:t> (and hence 12,288 weight parameters) for each neuron. </a:t>
            </a:r>
          </a:p>
          <a:p>
            <a:pPr marL="742950" lvl="1" indent="-285750" fontAlgn="base">
              <a:buFont typeface="Arial" panose="020B0604020202020204" pitchFamily="34" charset="0"/>
              <a:buChar char="•"/>
            </a:pPr>
            <a:r>
              <a:rPr lang="en-US" b="0" i="0" dirty="0">
                <a:solidFill>
                  <a:srgbClr val="000000"/>
                </a:solidFill>
                <a:effectLst/>
                <a:latin typeface="opensans"/>
              </a:rPr>
              <a:t>And there are 12,288 output neurons with 49,152 input values (and hence 49,152 weight parameters) for each neuron. </a:t>
            </a:r>
          </a:p>
          <a:p>
            <a:pPr marL="742950" lvl="1" indent="-285750" fontAlgn="base">
              <a:buFont typeface="Arial" panose="020B0604020202020204" pitchFamily="34" charset="0"/>
              <a:buChar char="•"/>
            </a:pPr>
            <a:endParaRPr lang="en-US" dirty="0">
              <a:solidFill>
                <a:srgbClr val="000000"/>
              </a:solidFill>
              <a:latin typeface="opensans"/>
            </a:endParaRPr>
          </a:p>
          <a:p>
            <a:pPr marL="742950" lvl="1" indent="-285750" fontAlgn="base">
              <a:buFont typeface="Arial" panose="020B0604020202020204" pitchFamily="34" charset="0"/>
              <a:buChar char="•"/>
            </a:pPr>
            <a:r>
              <a:rPr lang="en-US" b="0" i="0" dirty="0">
                <a:solidFill>
                  <a:srgbClr val="000000"/>
                </a:solidFill>
                <a:effectLst/>
                <a:latin typeface="opensans"/>
              </a:rPr>
              <a:t>This means that each feed-forward layer has 49,152 * 12,288 + 12,288 * 49,152 = 1.2 billion weight parameters. </a:t>
            </a:r>
          </a:p>
          <a:p>
            <a:pPr marL="742950" lvl="1" indent="-285750" fontAlgn="base">
              <a:buFont typeface="Arial" panose="020B0604020202020204" pitchFamily="34" charset="0"/>
              <a:buChar char="•"/>
            </a:pPr>
            <a:r>
              <a:rPr lang="en-US" b="0" i="0" dirty="0">
                <a:solidFill>
                  <a:srgbClr val="000000"/>
                </a:solidFill>
                <a:effectLst/>
                <a:latin typeface="opensans"/>
              </a:rPr>
              <a:t>And there are 96 feed-forward layers, </a:t>
            </a:r>
          </a:p>
          <a:p>
            <a:pPr marL="1200150" lvl="2" indent="-285750" fontAlgn="base">
              <a:buFont typeface="Arial" panose="020B0604020202020204" pitchFamily="34" charset="0"/>
              <a:buChar char="•"/>
            </a:pPr>
            <a:r>
              <a:rPr lang="en-US" b="0" i="0" dirty="0">
                <a:solidFill>
                  <a:srgbClr val="000000"/>
                </a:solidFill>
                <a:effectLst/>
                <a:latin typeface="opensans"/>
              </a:rPr>
              <a:t>for a total of 1.2 billion * 96 = 116 billion parameters! </a:t>
            </a:r>
          </a:p>
          <a:p>
            <a:pPr marL="1200150" lvl="2" indent="-285750" fontAlgn="base">
              <a:buFont typeface="Arial" panose="020B0604020202020204" pitchFamily="34" charset="0"/>
              <a:buChar char="•"/>
            </a:pPr>
            <a:r>
              <a:rPr lang="en-US" b="0" i="0" dirty="0">
                <a:solidFill>
                  <a:srgbClr val="000000"/>
                </a:solidFill>
                <a:effectLst/>
                <a:latin typeface="opensans"/>
              </a:rPr>
              <a:t>This accounts for almost two-thirds of GPT-3’s overall total of 175 billion parameters.</a:t>
            </a:r>
          </a:p>
          <a:p>
            <a:pPr marL="1200150" lvl="2" indent="-285750" fontAlgn="base">
              <a:buFont typeface="Arial" panose="020B0604020202020204" pitchFamily="34" charset="0"/>
              <a:buChar char="•"/>
            </a:pPr>
            <a:endParaRPr lang="en-US" dirty="0">
              <a:solidFill>
                <a:srgbClr val="000000"/>
              </a:solidFill>
              <a:latin typeface="opensans"/>
            </a:endParaRPr>
          </a:p>
          <a:p>
            <a:pPr marL="285750" indent="-285750" fontAlgn="base">
              <a:buFont typeface="Arial" panose="020B0604020202020204" pitchFamily="34" charset="0"/>
              <a:buChar char="•"/>
            </a:pPr>
            <a:r>
              <a:rPr lang="en-US" i="0" dirty="0">
                <a:solidFill>
                  <a:srgbClr val="000000"/>
                </a:solidFill>
                <a:effectLst/>
                <a:latin typeface="opensans"/>
              </a:rPr>
              <a:t>Research paper - Here are some of the patterns that were matched by neurons in a 16-layer version of GPT-2:</a:t>
            </a:r>
          </a:p>
          <a:p>
            <a:pPr marL="742950" lvl="1" indent="-285750" fontAlgn="base">
              <a:buFont typeface="Arial" panose="020B0604020202020204" pitchFamily="34" charset="0"/>
              <a:buChar char="•"/>
            </a:pPr>
            <a:r>
              <a:rPr lang="en-US" i="0" dirty="0">
                <a:solidFill>
                  <a:srgbClr val="000000"/>
                </a:solidFill>
                <a:effectLst/>
                <a:latin typeface="opensans"/>
              </a:rPr>
              <a:t>A neuron in layer 1 matched sequences of words ending with “substitutes.”</a:t>
            </a:r>
          </a:p>
          <a:p>
            <a:pPr marL="742950" lvl="1" indent="-285750" fontAlgn="base">
              <a:buFont typeface="Arial" panose="020B0604020202020204" pitchFamily="34" charset="0"/>
              <a:buChar char="•"/>
            </a:pPr>
            <a:r>
              <a:rPr lang="en-US" i="0" dirty="0">
                <a:solidFill>
                  <a:srgbClr val="000000"/>
                </a:solidFill>
                <a:effectLst/>
                <a:latin typeface="opensans"/>
              </a:rPr>
              <a:t>A neuron in layer 6 matched sequences related to the military and ending with “base” or “bases.”</a:t>
            </a:r>
          </a:p>
          <a:p>
            <a:pPr marL="742950" lvl="1" indent="-285750" fontAlgn="base">
              <a:buFont typeface="Arial" panose="020B0604020202020204" pitchFamily="34" charset="0"/>
              <a:buChar char="•"/>
            </a:pPr>
            <a:r>
              <a:rPr lang="en-US" i="0" dirty="0">
                <a:solidFill>
                  <a:srgbClr val="000000"/>
                </a:solidFill>
                <a:effectLst/>
                <a:latin typeface="opensans"/>
              </a:rPr>
              <a:t>A neuron in layer 13 matched sequences ending with a time range such as “between 3 pm and 7” or “from 7:00 pm Friday until.”</a:t>
            </a:r>
          </a:p>
          <a:p>
            <a:pPr marL="742950" lvl="1" indent="-285750" fontAlgn="base">
              <a:buFont typeface="Arial" panose="020B0604020202020204" pitchFamily="34" charset="0"/>
              <a:buChar char="•"/>
            </a:pPr>
            <a:r>
              <a:rPr lang="en-US" i="0" dirty="0">
                <a:solidFill>
                  <a:srgbClr val="000000"/>
                </a:solidFill>
                <a:effectLst/>
                <a:latin typeface="opensans"/>
              </a:rPr>
              <a:t>A neuron in layer 16 matched sequences related to television shows such as “the original NBC daytime version, archived” or “time shifting viewing added 57 percent to the episode’s.”</a:t>
            </a:r>
          </a:p>
          <a:p>
            <a:pPr marL="742950" lvl="1" indent="-285750" fontAlgn="base">
              <a:buFont typeface="Arial" panose="020B0604020202020204" pitchFamily="34" charset="0"/>
              <a:buChar char="•"/>
            </a:pPr>
            <a:endParaRPr lang="en-US" dirty="0">
              <a:solidFill>
                <a:srgbClr val="000000"/>
              </a:solidFill>
              <a:latin typeface="opensans"/>
            </a:endParaRPr>
          </a:p>
          <a:p>
            <a:pPr marL="742950" lvl="1" indent="-285750" fontAlgn="base">
              <a:buFont typeface="Arial" panose="020B0604020202020204" pitchFamily="34" charset="0"/>
              <a:buChar char="•"/>
            </a:pPr>
            <a:r>
              <a:rPr lang="en-US" b="0" i="0" dirty="0">
                <a:solidFill>
                  <a:srgbClr val="000000"/>
                </a:solidFill>
                <a:effectLst/>
                <a:latin typeface="opensans"/>
              </a:rPr>
              <a:t>As you can see, patterns got more abstract in the later layers. </a:t>
            </a:r>
          </a:p>
          <a:p>
            <a:pPr marL="1200150" lvl="2" indent="-285750" fontAlgn="base">
              <a:buFont typeface="Arial" panose="020B0604020202020204" pitchFamily="34" charset="0"/>
              <a:buChar char="•"/>
            </a:pPr>
            <a:r>
              <a:rPr lang="en-US" b="0" i="0" dirty="0">
                <a:solidFill>
                  <a:srgbClr val="000000"/>
                </a:solidFill>
                <a:effectLst/>
                <a:latin typeface="opensans"/>
              </a:rPr>
              <a:t>The early layers tended to match specific words, </a:t>
            </a:r>
          </a:p>
          <a:p>
            <a:pPr marL="1200150" lvl="2" indent="-285750" fontAlgn="base">
              <a:buFont typeface="Arial" panose="020B0604020202020204" pitchFamily="34" charset="0"/>
              <a:buChar char="•"/>
            </a:pPr>
            <a:r>
              <a:rPr lang="en-US" b="0" i="0" dirty="0">
                <a:solidFill>
                  <a:srgbClr val="000000"/>
                </a:solidFill>
                <a:effectLst/>
                <a:latin typeface="opensans"/>
              </a:rPr>
              <a:t>whereas later layers matched phrases that fell into broader semantic categories such as television shows or time intervals.</a:t>
            </a:r>
            <a:endParaRPr lang="en-US" i="0" dirty="0">
              <a:solidFill>
                <a:srgbClr val="000000"/>
              </a:solidFill>
              <a:effectLst/>
              <a:latin typeface="opensans"/>
            </a:endParaRPr>
          </a:p>
        </p:txBody>
      </p:sp>
    </p:spTree>
    <p:extLst>
      <p:ext uri="{BB962C8B-B14F-4D97-AF65-F5344CB8AC3E}">
        <p14:creationId xmlns:p14="http://schemas.microsoft.com/office/powerpoint/2010/main" val="21860659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C0C8-3B63-1030-193F-C0AC8EC09A58}"/>
              </a:ext>
            </a:extLst>
          </p:cNvPr>
          <p:cNvSpPr>
            <a:spLocks noGrp="1"/>
          </p:cNvSpPr>
          <p:nvPr>
            <p:ph type="title"/>
          </p:nvPr>
        </p:nvSpPr>
        <p:spPr>
          <a:xfrm>
            <a:off x="502920" y="0"/>
            <a:ext cx="10850880" cy="576707"/>
          </a:xfrm>
        </p:spPr>
        <p:txBody>
          <a:bodyPr>
            <a:noAutofit/>
          </a:bodyPr>
          <a:lstStyle/>
          <a:p>
            <a:pPr algn="ctr" fontAlgn="base"/>
            <a:r>
              <a:rPr lang="en-US" sz="2800" b="1" i="0" u="sng" dirty="0">
                <a:solidFill>
                  <a:srgbClr val="273239"/>
                </a:solidFill>
                <a:effectLst/>
                <a:latin typeface="Nunito" pitchFamily="2" charset="0"/>
              </a:rPr>
              <a:t>what happens inside each transformer</a:t>
            </a:r>
          </a:p>
        </p:txBody>
      </p:sp>
      <p:sp>
        <p:nvSpPr>
          <p:cNvPr id="4" name="TextBox 3">
            <a:extLst>
              <a:ext uri="{FF2B5EF4-FFF2-40B4-BE49-F238E27FC236}">
                <a16:creationId xmlns:a16="http://schemas.microsoft.com/office/drawing/2014/main" id="{68A80FB3-9819-AF75-197A-62F01D1BFC97}"/>
              </a:ext>
            </a:extLst>
          </p:cNvPr>
          <p:cNvSpPr txBox="1"/>
          <p:nvPr/>
        </p:nvSpPr>
        <p:spPr>
          <a:xfrm>
            <a:off x="706374" y="758952"/>
            <a:ext cx="11391138" cy="369332"/>
          </a:xfrm>
          <a:prstGeom prst="rect">
            <a:avLst/>
          </a:prstGeom>
          <a:noFill/>
        </p:spPr>
        <p:txBody>
          <a:bodyPr wrap="square">
            <a:spAutoFit/>
          </a:bodyPr>
          <a:lstStyle/>
          <a:p>
            <a:pPr algn="l" rtl="0" fontAlgn="base"/>
            <a:endParaRPr lang="en-US" b="0" i="0" dirty="0">
              <a:solidFill>
                <a:srgbClr val="273239"/>
              </a:solidFill>
              <a:effectLst/>
            </a:endParaRPr>
          </a:p>
        </p:txBody>
      </p:sp>
      <p:sp>
        <p:nvSpPr>
          <p:cNvPr id="7" name="TextBox 6">
            <a:extLst>
              <a:ext uri="{FF2B5EF4-FFF2-40B4-BE49-F238E27FC236}">
                <a16:creationId xmlns:a16="http://schemas.microsoft.com/office/drawing/2014/main" id="{52AC9F80-16DD-183C-06AA-ABA12ACEA3C2}"/>
              </a:ext>
            </a:extLst>
          </p:cNvPr>
          <p:cNvSpPr txBox="1"/>
          <p:nvPr/>
        </p:nvSpPr>
        <p:spPr>
          <a:xfrm>
            <a:off x="167640" y="548324"/>
            <a:ext cx="12097512" cy="1477328"/>
          </a:xfrm>
          <a:prstGeom prst="rect">
            <a:avLst/>
          </a:prstGeom>
          <a:noFill/>
        </p:spPr>
        <p:txBody>
          <a:bodyPr wrap="square">
            <a:spAutoFit/>
          </a:bodyPr>
          <a:lstStyle/>
          <a:p>
            <a:pPr marL="285750" indent="-285750" fontAlgn="base">
              <a:buFont typeface="Arial" panose="020B0604020202020204" pitchFamily="34" charset="0"/>
              <a:buChar char="•"/>
            </a:pPr>
            <a:r>
              <a:rPr lang="en-US" b="0" i="0" dirty="0">
                <a:solidFill>
                  <a:srgbClr val="000000"/>
                </a:solidFill>
                <a:effectLst/>
                <a:latin typeface="opensans"/>
              </a:rPr>
              <a:t>This is interesting because, as mentioned previously, the feed-forward layer examines only one word at a time. </a:t>
            </a:r>
          </a:p>
          <a:p>
            <a:pPr marL="742950" lvl="1" indent="-285750" fontAlgn="base">
              <a:buFont typeface="Arial" panose="020B0604020202020204" pitchFamily="34" charset="0"/>
              <a:buChar char="•"/>
            </a:pPr>
            <a:r>
              <a:rPr lang="en-US" b="0" i="0" dirty="0">
                <a:solidFill>
                  <a:srgbClr val="000000"/>
                </a:solidFill>
                <a:effectLst/>
                <a:latin typeface="opensans"/>
              </a:rPr>
              <a:t>So when it classifies the sequence “the original NBC daytime version, archived” as related to television, it only has access to the vector for archived, not words like NBC or daytime. </a:t>
            </a:r>
          </a:p>
          <a:p>
            <a:pPr marL="742950" lvl="1" indent="-285750" fontAlgn="base">
              <a:buFont typeface="Arial" panose="020B0604020202020204" pitchFamily="34" charset="0"/>
              <a:buChar char="•"/>
            </a:pPr>
            <a:r>
              <a:rPr lang="en-US" b="0" i="0" dirty="0">
                <a:solidFill>
                  <a:srgbClr val="000000"/>
                </a:solidFill>
                <a:effectLst/>
                <a:latin typeface="opensans"/>
              </a:rPr>
              <a:t>Presumably, the feed-forward layer can tell that "archived" is part of a television-related sequence because attention heads previously moved contextual information into the archived vector.</a:t>
            </a:r>
            <a:endParaRPr lang="en-US" i="0" dirty="0">
              <a:solidFill>
                <a:srgbClr val="000000"/>
              </a:solidFill>
              <a:effectLst/>
              <a:latin typeface="opensans"/>
            </a:endParaRPr>
          </a:p>
        </p:txBody>
      </p:sp>
    </p:spTree>
    <p:extLst>
      <p:ext uri="{BB962C8B-B14F-4D97-AF65-F5344CB8AC3E}">
        <p14:creationId xmlns:p14="http://schemas.microsoft.com/office/powerpoint/2010/main" val="5278998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C0C8-3B63-1030-193F-C0AC8EC09A58}"/>
              </a:ext>
            </a:extLst>
          </p:cNvPr>
          <p:cNvSpPr>
            <a:spLocks noGrp="1"/>
          </p:cNvSpPr>
          <p:nvPr>
            <p:ph type="title"/>
          </p:nvPr>
        </p:nvSpPr>
        <p:spPr>
          <a:xfrm>
            <a:off x="502920" y="0"/>
            <a:ext cx="10850880" cy="576707"/>
          </a:xfrm>
        </p:spPr>
        <p:txBody>
          <a:bodyPr>
            <a:noAutofit/>
          </a:bodyPr>
          <a:lstStyle/>
          <a:p>
            <a:pPr algn="ctr" fontAlgn="base"/>
            <a:r>
              <a:rPr lang="en-US" sz="2800" b="1" i="0" u="sng" dirty="0">
                <a:solidFill>
                  <a:srgbClr val="273239"/>
                </a:solidFill>
                <a:effectLst/>
                <a:latin typeface="Nunito" pitchFamily="2" charset="0"/>
              </a:rPr>
              <a:t>Feed-forward networks reason with vector math</a:t>
            </a:r>
          </a:p>
        </p:txBody>
      </p:sp>
      <p:sp>
        <p:nvSpPr>
          <p:cNvPr id="4" name="TextBox 3">
            <a:extLst>
              <a:ext uri="{FF2B5EF4-FFF2-40B4-BE49-F238E27FC236}">
                <a16:creationId xmlns:a16="http://schemas.microsoft.com/office/drawing/2014/main" id="{68A80FB3-9819-AF75-197A-62F01D1BFC97}"/>
              </a:ext>
            </a:extLst>
          </p:cNvPr>
          <p:cNvSpPr txBox="1"/>
          <p:nvPr/>
        </p:nvSpPr>
        <p:spPr>
          <a:xfrm>
            <a:off x="706374" y="758952"/>
            <a:ext cx="11391138" cy="369332"/>
          </a:xfrm>
          <a:prstGeom prst="rect">
            <a:avLst/>
          </a:prstGeom>
          <a:noFill/>
        </p:spPr>
        <p:txBody>
          <a:bodyPr wrap="square">
            <a:spAutoFit/>
          </a:bodyPr>
          <a:lstStyle/>
          <a:p>
            <a:pPr algn="l" rtl="0" fontAlgn="base"/>
            <a:endParaRPr lang="en-US" b="0" i="0" dirty="0">
              <a:solidFill>
                <a:srgbClr val="273239"/>
              </a:solidFill>
              <a:effectLst/>
            </a:endParaRPr>
          </a:p>
        </p:txBody>
      </p:sp>
      <p:sp>
        <p:nvSpPr>
          <p:cNvPr id="7" name="TextBox 6">
            <a:extLst>
              <a:ext uri="{FF2B5EF4-FFF2-40B4-BE49-F238E27FC236}">
                <a16:creationId xmlns:a16="http://schemas.microsoft.com/office/drawing/2014/main" id="{52AC9F80-16DD-183C-06AA-ABA12ACEA3C2}"/>
              </a:ext>
            </a:extLst>
          </p:cNvPr>
          <p:cNvSpPr txBox="1"/>
          <p:nvPr/>
        </p:nvSpPr>
        <p:spPr>
          <a:xfrm>
            <a:off x="167640" y="548324"/>
            <a:ext cx="12097512" cy="4524315"/>
          </a:xfrm>
          <a:prstGeom prst="rect">
            <a:avLst/>
          </a:prstGeom>
          <a:noFill/>
        </p:spPr>
        <p:txBody>
          <a:bodyPr wrap="square">
            <a:spAutoFit/>
          </a:bodyPr>
          <a:lstStyle/>
          <a:p>
            <a:pPr marL="285750" indent="-285750" fontAlgn="base">
              <a:buFont typeface="Arial" panose="020B0604020202020204" pitchFamily="34" charset="0"/>
              <a:buChar char="•"/>
            </a:pPr>
            <a:r>
              <a:rPr lang="en-US" b="0" i="0" dirty="0">
                <a:solidFill>
                  <a:srgbClr val="000000"/>
                </a:solidFill>
                <a:effectLst/>
                <a:latin typeface="opensans"/>
              </a:rPr>
              <a:t>Google’s word2vec research showing it was possible to use vector arithmetic to reason by analogy. For example, Berlin - Germany + France = Paris</a:t>
            </a:r>
          </a:p>
          <a:p>
            <a:pPr marL="285750" indent="-285750" fontAlgn="base">
              <a:buFont typeface="Arial" panose="020B0604020202020204" pitchFamily="34" charset="0"/>
              <a:buChar char="•"/>
            </a:pPr>
            <a:r>
              <a:rPr lang="en-US" b="0" i="0" dirty="0">
                <a:solidFill>
                  <a:srgbClr val="000000"/>
                </a:solidFill>
                <a:effectLst/>
                <a:latin typeface="opensans"/>
              </a:rPr>
              <a:t>The following prompt: “Q: What is the capital of France? A: Paris Q: What is the capital of Poland? A:”</a:t>
            </a:r>
          </a:p>
          <a:p>
            <a:pPr marL="742950" lvl="1" indent="-285750" fontAlgn="base">
              <a:buFont typeface="Arial" panose="020B0604020202020204" pitchFamily="34" charset="0"/>
              <a:buChar char="•"/>
            </a:pPr>
            <a:r>
              <a:rPr lang="en-US" i="0" dirty="0">
                <a:solidFill>
                  <a:srgbClr val="000000"/>
                </a:solidFill>
                <a:effectLst/>
                <a:latin typeface="opensans"/>
              </a:rPr>
              <a:t>version of GPT-2 with 24 layers. </a:t>
            </a:r>
          </a:p>
          <a:p>
            <a:pPr marL="742950" lvl="1" indent="-285750" fontAlgn="base">
              <a:buFont typeface="Arial" panose="020B0604020202020204" pitchFamily="34" charset="0"/>
              <a:buChar char="•"/>
            </a:pPr>
            <a:r>
              <a:rPr lang="en-US" i="0" dirty="0">
                <a:solidFill>
                  <a:srgbClr val="000000"/>
                </a:solidFill>
                <a:effectLst/>
                <a:latin typeface="opensans"/>
              </a:rPr>
              <a:t>After each layer, the Brown scientists probed the model to observe its best guess at the next token. </a:t>
            </a:r>
          </a:p>
          <a:p>
            <a:pPr marL="742950" lvl="1" indent="-285750" fontAlgn="base">
              <a:buFont typeface="Arial" panose="020B0604020202020204" pitchFamily="34" charset="0"/>
              <a:buChar char="•"/>
            </a:pPr>
            <a:r>
              <a:rPr lang="en-US" i="0" dirty="0">
                <a:solidFill>
                  <a:srgbClr val="000000"/>
                </a:solidFill>
                <a:effectLst/>
                <a:latin typeface="opensans"/>
              </a:rPr>
              <a:t>For the first 15 layers, the top guess was a seemingly random word. </a:t>
            </a:r>
          </a:p>
          <a:p>
            <a:pPr marL="742950" lvl="1" indent="-285750" fontAlgn="base">
              <a:buFont typeface="Arial" panose="020B0604020202020204" pitchFamily="34" charset="0"/>
              <a:buChar char="•"/>
            </a:pPr>
            <a:r>
              <a:rPr lang="en-US" i="0" dirty="0">
                <a:solidFill>
                  <a:srgbClr val="000000"/>
                </a:solidFill>
                <a:effectLst/>
                <a:latin typeface="opensans"/>
              </a:rPr>
              <a:t>Between the 16th and 19th layer, the model started predicting that the next word would be Poland—not correct, but getting warmer. </a:t>
            </a:r>
          </a:p>
          <a:p>
            <a:pPr marL="742950" lvl="1" indent="-285750" fontAlgn="base">
              <a:buFont typeface="Arial" panose="020B0604020202020204" pitchFamily="34" charset="0"/>
              <a:buChar char="•"/>
            </a:pPr>
            <a:r>
              <a:rPr lang="en-US" i="0" dirty="0">
                <a:solidFill>
                  <a:srgbClr val="000000"/>
                </a:solidFill>
                <a:effectLst/>
                <a:latin typeface="opensans"/>
              </a:rPr>
              <a:t>Then at the 20th layer, the top guess changed to Warsaw—the correct answer—and stayed that way in the last four layers.</a:t>
            </a:r>
          </a:p>
          <a:p>
            <a:pPr marL="742950" lvl="1" indent="-285750" fontAlgn="base">
              <a:buFont typeface="Arial" panose="020B0604020202020204" pitchFamily="34" charset="0"/>
              <a:buChar char="•"/>
            </a:pPr>
            <a:r>
              <a:rPr lang="en-US" i="0" dirty="0">
                <a:solidFill>
                  <a:srgbClr val="000000"/>
                </a:solidFill>
                <a:effectLst/>
                <a:latin typeface="opensans"/>
              </a:rPr>
              <a:t>The Brown researchers found that the 20th feed-forward layer converted Poland to Warsaw by adding a vector that maps country vectors to their corresponding capitals. </a:t>
            </a:r>
          </a:p>
          <a:p>
            <a:pPr marL="1200150" lvl="2" indent="-285750" fontAlgn="base">
              <a:buFont typeface="Arial" panose="020B0604020202020204" pitchFamily="34" charset="0"/>
              <a:buChar char="•"/>
            </a:pPr>
            <a:r>
              <a:rPr lang="en-US" i="0" dirty="0">
                <a:solidFill>
                  <a:srgbClr val="000000"/>
                </a:solidFill>
                <a:effectLst/>
                <a:latin typeface="opensans"/>
              </a:rPr>
              <a:t>Adding the same vector to China produced Beijing.</a:t>
            </a:r>
          </a:p>
          <a:p>
            <a:pPr marL="742950" lvl="1" indent="-285750" fontAlgn="base">
              <a:buFont typeface="Arial" panose="020B0604020202020204" pitchFamily="34" charset="0"/>
              <a:buChar char="•"/>
            </a:pPr>
            <a:r>
              <a:rPr lang="en-US" b="0" i="0" dirty="0">
                <a:solidFill>
                  <a:srgbClr val="000000"/>
                </a:solidFill>
                <a:effectLst/>
                <a:latin typeface="opensans"/>
              </a:rPr>
              <a:t>Feed-forward layers in the same model used vector arithmetic to transform </a:t>
            </a:r>
          </a:p>
          <a:p>
            <a:pPr marL="1200150" lvl="2" indent="-285750" fontAlgn="base">
              <a:buFont typeface="Arial" panose="020B0604020202020204" pitchFamily="34" charset="0"/>
              <a:buChar char="•"/>
            </a:pPr>
            <a:r>
              <a:rPr lang="en-US" b="0" i="0" dirty="0">
                <a:solidFill>
                  <a:srgbClr val="000000"/>
                </a:solidFill>
                <a:effectLst/>
                <a:latin typeface="opensans"/>
              </a:rPr>
              <a:t>lower-case words into upper-case words and </a:t>
            </a:r>
          </a:p>
          <a:p>
            <a:pPr marL="1200150" lvl="2" indent="-285750" fontAlgn="base">
              <a:buFont typeface="Arial" panose="020B0604020202020204" pitchFamily="34" charset="0"/>
              <a:buChar char="•"/>
            </a:pPr>
            <a:r>
              <a:rPr lang="en-US" b="0" i="0" dirty="0">
                <a:solidFill>
                  <a:srgbClr val="000000"/>
                </a:solidFill>
                <a:effectLst/>
                <a:latin typeface="opensans"/>
              </a:rPr>
              <a:t>present-tense words into their past-tense equivalents.</a:t>
            </a:r>
            <a:endParaRPr lang="en-US" i="0" dirty="0">
              <a:solidFill>
                <a:srgbClr val="000000"/>
              </a:solidFill>
              <a:effectLst/>
              <a:latin typeface="opensans"/>
            </a:endParaRPr>
          </a:p>
        </p:txBody>
      </p:sp>
    </p:spTree>
    <p:extLst>
      <p:ext uri="{BB962C8B-B14F-4D97-AF65-F5344CB8AC3E}">
        <p14:creationId xmlns:p14="http://schemas.microsoft.com/office/powerpoint/2010/main" val="1490031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C0C8-3B63-1030-193F-C0AC8EC09A58}"/>
              </a:ext>
            </a:extLst>
          </p:cNvPr>
          <p:cNvSpPr>
            <a:spLocks noGrp="1"/>
          </p:cNvSpPr>
          <p:nvPr>
            <p:ph type="title"/>
          </p:nvPr>
        </p:nvSpPr>
        <p:spPr>
          <a:xfrm>
            <a:off x="502920" y="0"/>
            <a:ext cx="10850880" cy="576707"/>
          </a:xfrm>
        </p:spPr>
        <p:txBody>
          <a:bodyPr>
            <a:noAutofit/>
          </a:bodyPr>
          <a:lstStyle/>
          <a:p>
            <a:pPr algn="ctr" fontAlgn="base"/>
            <a:r>
              <a:rPr lang="en-US" sz="2800" b="1" i="0" u="sng" dirty="0">
                <a:solidFill>
                  <a:srgbClr val="273239"/>
                </a:solidFill>
                <a:effectLst/>
                <a:latin typeface="Nunito" pitchFamily="2" charset="0"/>
              </a:rPr>
              <a:t>The attention and feed-forward layers have different jobs</a:t>
            </a:r>
          </a:p>
        </p:txBody>
      </p:sp>
      <p:sp>
        <p:nvSpPr>
          <p:cNvPr id="4" name="TextBox 3">
            <a:extLst>
              <a:ext uri="{FF2B5EF4-FFF2-40B4-BE49-F238E27FC236}">
                <a16:creationId xmlns:a16="http://schemas.microsoft.com/office/drawing/2014/main" id="{68A80FB3-9819-AF75-197A-62F01D1BFC97}"/>
              </a:ext>
            </a:extLst>
          </p:cNvPr>
          <p:cNvSpPr txBox="1"/>
          <p:nvPr/>
        </p:nvSpPr>
        <p:spPr>
          <a:xfrm>
            <a:off x="706374" y="758952"/>
            <a:ext cx="11391138" cy="369332"/>
          </a:xfrm>
          <a:prstGeom prst="rect">
            <a:avLst/>
          </a:prstGeom>
          <a:noFill/>
        </p:spPr>
        <p:txBody>
          <a:bodyPr wrap="square">
            <a:spAutoFit/>
          </a:bodyPr>
          <a:lstStyle/>
          <a:p>
            <a:pPr algn="l" rtl="0" fontAlgn="base"/>
            <a:endParaRPr lang="en-US" b="0" i="0" dirty="0">
              <a:solidFill>
                <a:srgbClr val="273239"/>
              </a:solidFill>
              <a:effectLst/>
            </a:endParaRPr>
          </a:p>
        </p:txBody>
      </p:sp>
      <p:sp>
        <p:nvSpPr>
          <p:cNvPr id="7" name="TextBox 6">
            <a:extLst>
              <a:ext uri="{FF2B5EF4-FFF2-40B4-BE49-F238E27FC236}">
                <a16:creationId xmlns:a16="http://schemas.microsoft.com/office/drawing/2014/main" id="{52AC9F80-16DD-183C-06AA-ABA12ACEA3C2}"/>
              </a:ext>
            </a:extLst>
          </p:cNvPr>
          <p:cNvSpPr txBox="1"/>
          <p:nvPr/>
        </p:nvSpPr>
        <p:spPr>
          <a:xfrm>
            <a:off x="167640" y="548324"/>
            <a:ext cx="12097512" cy="5632311"/>
          </a:xfrm>
          <a:prstGeom prst="rect">
            <a:avLst/>
          </a:prstGeom>
          <a:noFill/>
        </p:spPr>
        <p:txBody>
          <a:bodyPr wrap="square">
            <a:spAutoFit/>
          </a:bodyPr>
          <a:lstStyle/>
          <a:p>
            <a:pPr marL="285750" indent="-285750" fontAlgn="base">
              <a:buFont typeface="Arial" panose="020B0604020202020204" pitchFamily="34" charset="0"/>
              <a:buChar char="•"/>
            </a:pPr>
            <a:r>
              <a:rPr lang="en-US" b="0" i="0" dirty="0">
                <a:solidFill>
                  <a:srgbClr val="000000"/>
                </a:solidFill>
                <a:effectLst/>
                <a:latin typeface="opensans"/>
              </a:rPr>
              <a:t>Google’s word2vec research showing it was possible to use vector arithmetic to reason by analogy. For example, Berlin - Germany + France = Paris</a:t>
            </a:r>
          </a:p>
          <a:p>
            <a:pPr marL="285750" indent="-285750" fontAlgn="base">
              <a:buFont typeface="Arial" panose="020B0604020202020204" pitchFamily="34" charset="0"/>
              <a:buChar char="•"/>
            </a:pPr>
            <a:r>
              <a:rPr lang="en-US" b="0" i="0" dirty="0">
                <a:solidFill>
                  <a:srgbClr val="000000"/>
                </a:solidFill>
                <a:effectLst/>
                <a:latin typeface="opensans"/>
              </a:rPr>
              <a:t>The following prompt: “Q: What is the capital of France? A: Paris Q: What is the capital of Poland? A:”</a:t>
            </a:r>
          </a:p>
          <a:p>
            <a:pPr marL="742950" lvl="1" indent="-285750" fontAlgn="base">
              <a:buFont typeface="Arial" panose="020B0604020202020204" pitchFamily="34" charset="0"/>
              <a:buChar char="•"/>
            </a:pPr>
            <a:r>
              <a:rPr lang="en-US" i="0" dirty="0">
                <a:solidFill>
                  <a:srgbClr val="000000"/>
                </a:solidFill>
                <a:effectLst/>
                <a:latin typeface="opensans"/>
              </a:rPr>
              <a:t>version of GPT-2 with 24 layers. </a:t>
            </a:r>
          </a:p>
          <a:p>
            <a:pPr marL="742950" lvl="1" indent="-285750" fontAlgn="base">
              <a:buFont typeface="Arial" panose="020B0604020202020204" pitchFamily="34" charset="0"/>
              <a:buChar char="•"/>
            </a:pPr>
            <a:r>
              <a:rPr lang="en-US" i="0" dirty="0">
                <a:solidFill>
                  <a:srgbClr val="000000"/>
                </a:solidFill>
                <a:effectLst/>
                <a:latin typeface="opensans"/>
              </a:rPr>
              <a:t>After each layer, the Brown scientists probed the model to observe its best guess at the next token. </a:t>
            </a:r>
          </a:p>
          <a:p>
            <a:pPr marL="742950" lvl="1" indent="-285750" fontAlgn="base">
              <a:buFont typeface="Arial" panose="020B0604020202020204" pitchFamily="34" charset="0"/>
              <a:buChar char="•"/>
            </a:pPr>
            <a:r>
              <a:rPr lang="en-US" i="0" dirty="0">
                <a:solidFill>
                  <a:srgbClr val="000000"/>
                </a:solidFill>
                <a:effectLst/>
                <a:latin typeface="opensans"/>
              </a:rPr>
              <a:t>For the first 15 layers, the top guess was a seemingly random word. </a:t>
            </a:r>
          </a:p>
          <a:p>
            <a:pPr marL="742950" lvl="1" indent="-285750" fontAlgn="base">
              <a:buFont typeface="Arial" panose="020B0604020202020204" pitchFamily="34" charset="0"/>
              <a:buChar char="•"/>
            </a:pPr>
            <a:r>
              <a:rPr lang="en-US" i="0" dirty="0">
                <a:solidFill>
                  <a:srgbClr val="000000"/>
                </a:solidFill>
                <a:effectLst/>
                <a:latin typeface="opensans"/>
              </a:rPr>
              <a:t>Between the 16th and 19th layer, the model started predicting that the next word would be Poland—not correct, but getting warmer. </a:t>
            </a:r>
          </a:p>
          <a:p>
            <a:pPr marL="742950" lvl="1" indent="-285750" fontAlgn="base">
              <a:buFont typeface="Arial" panose="020B0604020202020204" pitchFamily="34" charset="0"/>
              <a:buChar char="•"/>
            </a:pPr>
            <a:r>
              <a:rPr lang="en-US" i="0" dirty="0">
                <a:solidFill>
                  <a:srgbClr val="000000"/>
                </a:solidFill>
                <a:effectLst/>
                <a:latin typeface="opensans"/>
              </a:rPr>
              <a:t>Then at the 20th layer, the top guess changed to Warsaw—the correct answer—and stayed that way in last four layers.</a:t>
            </a:r>
          </a:p>
          <a:p>
            <a:pPr marL="742950" lvl="1" indent="-285750" fontAlgn="base">
              <a:buFont typeface="Arial" panose="020B0604020202020204" pitchFamily="34" charset="0"/>
              <a:buChar char="•"/>
            </a:pPr>
            <a:r>
              <a:rPr lang="en-US" i="0" dirty="0">
                <a:solidFill>
                  <a:srgbClr val="000000"/>
                </a:solidFill>
                <a:effectLst/>
                <a:latin typeface="opensans"/>
              </a:rPr>
              <a:t>The Brown researchers found that the 20th feed-forward layer converted Poland to Warsaw by adding a vector that maps country vectors to their corresponding capitals. </a:t>
            </a:r>
          </a:p>
          <a:p>
            <a:pPr marL="1200150" lvl="2" indent="-285750" fontAlgn="base">
              <a:buFont typeface="Arial" panose="020B0604020202020204" pitchFamily="34" charset="0"/>
              <a:buChar char="•"/>
            </a:pPr>
            <a:r>
              <a:rPr lang="en-US" i="0" dirty="0">
                <a:solidFill>
                  <a:srgbClr val="000000"/>
                </a:solidFill>
                <a:effectLst/>
                <a:latin typeface="opensans"/>
              </a:rPr>
              <a:t>Adding the same vector to China produced Beijing.</a:t>
            </a:r>
          </a:p>
          <a:p>
            <a:pPr marL="742950" lvl="1" indent="-285750" fontAlgn="base">
              <a:buFont typeface="Arial" panose="020B0604020202020204" pitchFamily="34" charset="0"/>
              <a:buChar char="•"/>
            </a:pPr>
            <a:r>
              <a:rPr lang="en-US" b="0" i="0" dirty="0">
                <a:solidFill>
                  <a:srgbClr val="000000"/>
                </a:solidFill>
                <a:effectLst/>
                <a:latin typeface="opensans"/>
              </a:rPr>
              <a:t>Feed-forward layers in the same model used vector arithmetic to transform </a:t>
            </a:r>
          </a:p>
          <a:p>
            <a:pPr marL="1200150" lvl="2" indent="-285750" fontAlgn="base">
              <a:buFont typeface="Arial" panose="020B0604020202020204" pitchFamily="34" charset="0"/>
              <a:buChar char="•"/>
            </a:pPr>
            <a:r>
              <a:rPr lang="en-US" b="0" i="0" dirty="0">
                <a:solidFill>
                  <a:srgbClr val="000000"/>
                </a:solidFill>
                <a:effectLst/>
                <a:latin typeface="opensans"/>
              </a:rPr>
              <a:t>lower-case words into upper-case words and </a:t>
            </a:r>
          </a:p>
          <a:p>
            <a:pPr marL="1200150" lvl="2" indent="-285750" fontAlgn="base">
              <a:buFont typeface="Arial" panose="020B0604020202020204" pitchFamily="34" charset="0"/>
              <a:buChar char="•"/>
            </a:pPr>
            <a:r>
              <a:rPr lang="en-US" b="0" i="0" dirty="0">
                <a:solidFill>
                  <a:srgbClr val="000000"/>
                </a:solidFill>
                <a:effectLst/>
                <a:latin typeface="opensans"/>
              </a:rPr>
              <a:t>present-tense words into their past-tense equivalents.</a:t>
            </a:r>
          </a:p>
          <a:p>
            <a:pPr marL="285750" indent="-285750" fontAlgn="base">
              <a:buFont typeface="Arial" panose="020B0604020202020204" pitchFamily="34" charset="0"/>
              <a:buChar char="•"/>
            </a:pPr>
            <a:r>
              <a:rPr lang="en-US" i="0" dirty="0">
                <a:solidFill>
                  <a:srgbClr val="000000"/>
                </a:solidFill>
                <a:effectLst/>
                <a:latin typeface="opensans"/>
              </a:rPr>
              <a:t>When the Brown researchers disabled the feed-forward layer that converted Poland to Warsaw, </a:t>
            </a:r>
          </a:p>
          <a:p>
            <a:pPr marL="742950" lvl="1" indent="-285750" fontAlgn="base">
              <a:buFont typeface="Arial" panose="020B0604020202020204" pitchFamily="34" charset="0"/>
              <a:buChar char="•"/>
            </a:pPr>
            <a:r>
              <a:rPr lang="en-US" i="0" dirty="0">
                <a:solidFill>
                  <a:srgbClr val="000000"/>
                </a:solidFill>
                <a:effectLst/>
                <a:latin typeface="opensans"/>
              </a:rPr>
              <a:t>the model no longer predicted Warsaw as the next word. </a:t>
            </a:r>
          </a:p>
          <a:p>
            <a:pPr marL="742950" lvl="1" indent="-285750" fontAlgn="base">
              <a:buFont typeface="Arial" panose="020B0604020202020204" pitchFamily="34" charset="0"/>
              <a:buChar char="•"/>
            </a:pPr>
            <a:r>
              <a:rPr lang="en-US" i="0" dirty="0">
                <a:solidFill>
                  <a:srgbClr val="000000"/>
                </a:solidFill>
                <a:effectLst/>
                <a:latin typeface="opensans"/>
              </a:rPr>
              <a:t>But interestingly, if they then added the sentence “The capital of Poland is Warsaw” to the beginning of the prompt, then GPT-2 could answer the question again. </a:t>
            </a:r>
          </a:p>
          <a:p>
            <a:pPr marL="742950" lvl="1" indent="-285750" fontAlgn="base">
              <a:buFont typeface="Arial" panose="020B0604020202020204" pitchFamily="34" charset="0"/>
              <a:buChar char="•"/>
            </a:pPr>
            <a:r>
              <a:rPr lang="en-US" i="0" dirty="0">
                <a:solidFill>
                  <a:srgbClr val="000000"/>
                </a:solidFill>
                <a:effectLst/>
                <a:latin typeface="opensans"/>
              </a:rPr>
              <a:t>This is probably because GPT-2 used attention heads to copy the name Warsaw from earlier in the prompt.</a:t>
            </a:r>
          </a:p>
        </p:txBody>
      </p:sp>
    </p:spTree>
    <p:extLst>
      <p:ext uri="{BB962C8B-B14F-4D97-AF65-F5344CB8AC3E}">
        <p14:creationId xmlns:p14="http://schemas.microsoft.com/office/powerpoint/2010/main" val="32746776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C0C8-3B63-1030-193F-C0AC8EC09A58}"/>
              </a:ext>
            </a:extLst>
          </p:cNvPr>
          <p:cNvSpPr>
            <a:spLocks noGrp="1"/>
          </p:cNvSpPr>
          <p:nvPr>
            <p:ph type="title"/>
          </p:nvPr>
        </p:nvSpPr>
        <p:spPr>
          <a:xfrm>
            <a:off x="502920" y="0"/>
            <a:ext cx="10850880" cy="576707"/>
          </a:xfrm>
        </p:spPr>
        <p:txBody>
          <a:bodyPr>
            <a:noAutofit/>
          </a:bodyPr>
          <a:lstStyle/>
          <a:p>
            <a:pPr algn="ctr" fontAlgn="base"/>
            <a:r>
              <a:rPr lang="en-US" sz="2800" b="1" i="0" u="sng" dirty="0">
                <a:solidFill>
                  <a:srgbClr val="273239"/>
                </a:solidFill>
                <a:effectLst/>
                <a:latin typeface="Nunito" pitchFamily="2" charset="0"/>
              </a:rPr>
              <a:t>The attention and feed-forward layers have different jobs</a:t>
            </a:r>
          </a:p>
        </p:txBody>
      </p:sp>
      <p:sp>
        <p:nvSpPr>
          <p:cNvPr id="4" name="TextBox 3">
            <a:extLst>
              <a:ext uri="{FF2B5EF4-FFF2-40B4-BE49-F238E27FC236}">
                <a16:creationId xmlns:a16="http://schemas.microsoft.com/office/drawing/2014/main" id="{68A80FB3-9819-AF75-197A-62F01D1BFC97}"/>
              </a:ext>
            </a:extLst>
          </p:cNvPr>
          <p:cNvSpPr txBox="1"/>
          <p:nvPr/>
        </p:nvSpPr>
        <p:spPr>
          <a:xfrm>
            <a:off x="706374" y="758952"/>
            <a:ext cx="11391138" cy="369332"/>
          </a:xfrm>
          <a:prstGeom prst="rect">
            <a:avLst/>
          </a:prstGeom>
          <a:noFill/>
        </p:spPr>
        <p:txBody>
          <a:bodyPr wrap="square">
            <a:spAutoFit/>
          </a:bodyPr>
          <a:lstStyle/>
          <a:p>
            <a:pPr algn="l" rtl="0" fontAlgn="base"/>
            <a:endParaRPr lang="en-US" b="0" i="0" dirty="0">
              <a:solidFill>
                <a:srgbClr val="273239"/>
              </a:solidFill>
              <a:effectLst/>
            </a:endParaRPr>
          </a:p>
        </p:txBody>
      </p:sp>
      <p:sp>
        <p:nvSpPr>
          <p:cNvPr id="7" name="TextBox 6">
            <a:extLst>
              <a:ext uri="{FF2B5EF4-FFF2-40B4-BE49-F238E27FC236}">
                <a16:creationId xmlns:a16="http://schemas.microsoft.com/office/drawing/2014/main" id="{52AC9F80-16DD-183C-06AA-ABA12ACEA3C2}"/>
              </a:ext>
            </a:extLst>
          </p:cNvPr>
          <p:cNvSpPr txBox="1"/>
          <p:nvPr/>
        </p:nvSpPr>
        <p:spPr>
          <a:xfrm>
            <a:off x="167640" y="548324"/>
            <a:ext cx="12097512" cy="2862322"/>
          </a:xfrm>
          <a:prstGeom prst="rect">
            <a:avLst/>
          </a:prstGeom>
          <a:noFill/>
        </p:spPr>
        <p:txBody>
          <a:bodyPr wrap="square">
            <a:spAutoFit/>
          </a:bodyPr>
          <a:lstStyle/>
          <a:p>
            <a:pPr marL="285750" indent="-285750" fontAlgn="base">
              <a:buFont typeface="Arial" panose="020B0604020202020204" pitchFamily="34" charset="0"/>
              <a:buChar char="•"/>
            </a:pPr>
            <a:r>
              <a:rPr lang="en-US" i="0" dirty="0">
                <a:solidFill>
                  <a:srgbClr val="000000"/>
                </a:solidFill>
                <a:effectLst/>
                <a:latin typeface="opensans"/>
              </a:rPr>
              <a:t>This division of labor holds more generally: </a:t>
            </a:r>
          </a:p>
          <a:p>
            <a:pPr marL="742950" lvl="1" indent="-285750" fontAlgn="base">
              <a:buFont typeface="Arial" panose="020B0604020202020204" pitchFamily="34" charset="0"/>
              <a:buChar char="•"/>
            </a:pPr>
            <a:r>
              <a:rPr lang="en-US" i="0" dirty="0">
                <a:solidFill>
                  <a:srgbClr val="000000"/>
                </a:solidFill>
                <a:effectLst/>
                <a:latin typeface="opensans"/>
              </a:rPr>
              <a:t>Attention heads retrieve information from earlier words in a prompt, </a:t>
            </a:r>
          </a:p>
          <a:p>
            <a:pPr marL="742950" lvl="1" indent="-285750" fontAlgn="base">
              <a:buFont typeface="Arial" panose="020B0604020202020204" pitchFamily="34" charset="0"/>
              <a:buChar char="•"/>
            </a:pPr>
            <a:r>
              <a:rPr lang="en-US" i="0" dirty="0">
                <a:solidFill>
                  <a:srgbClr val="000000"/>
                </a:solidFill>
                <a:effectLst/>
                <a:latin typeface="opensans"/>
              </a:rPr>
              <a:t>feed-forward layers enable language models to “remember” information that’s not in the prompt.</a:t>
            </a:r>
          </a:p>
          <a:p>
            <a:pPr marL="285750" indent="-285750" fontAlgn="base">
              <a:buFont typeface="Arial" panose="020B0604020202020204" pitchFamily="34" charset="0"/>
              <a:buChar char="•"/>
            </a:pPr>
            <a:endParaRPr lang="en-US" dirty="0">
              <a:solidFill>
                <a:srgbClr val="000000"/>
              </a:solidFill>
              <a:latin typeface="opensans"/>
            </a:endParaRPr>
          </a:p>
          <a:p>
            <a:pPr marL="285750" indent="-285750" fontAlgn="base">
              <a:buFont typeface="Arial" panose="020B0604020202020204" pitchFamily="34" charset="0"/>
              <a:buChar char="•"/>
            </a:pPr>
            <a:r>
              <a:rPr lang="en-US" i="0" dirty="0">
                <a:solidFill>
                  <a:srgbClr val="000000"/>
                </a:solidFill>
                <a:effectLst/>
                <a:latin typeface="opensans"/>
              </a:rPr>
              <a:t>Indeed, one way to think about the </a:t>
            </a:r>
          </a:p>
          <a:p>
            <a:pPr marL="742950" lvl="1" indent="-285750" fontAlgn="base">
              <a:buFont typeface="Arial" panose="020B0604020202020204" pitchFamily="34" charset="0"/>
              <a:buChar char="•"/>
            </a:pPr>
            <a:r>
              <a:rPr lang="en-US" i="0" dirty="0">
                <a:solidFill>
                  <a:srgbClr val="000000"/>
                </a:solidFill>
                <a:effectLst/>
                <a:latin typeface="opensans"/>
              </a:rPr>
              <a:t>feed-forward layers is as a database of information the model has learned from its training data. </a:t>
            </a:r>
          </a:p>
          <a:p>
            <a:pPr marL="742950" lvl="1" indent="-285750" fontAlgn="base">
              <a:buFont typeface="Arial" panose="020B0604020202020204" pitchFamily="34" charset="0"/>
              <a:buChar char="•"/>
            </a:pPr>
            <a:r>
              <a:rPr lang="en-US" i="0" dirty="0">
                <a:solidFill>
                  <a:srgbClr val="000000"/>
                </a:solidFill>
                <a:effectLst/>
                <a:latin typeface="opensans"/>
              </a:rPr>
              <a:t>The earlier feed-forward layers are more likely to encode simple facts related to specific words, </a:t>
            </a:r>
          </a:p>
          <a:p>
            <a:pPr marL="1200150" lvl="2" indent="-285750" fontAlgn="base">
              <a:buFont typeface="Arial" panose="020B0604020202020204" pitchFamily="34" charset="0"/>
              <a:buChar char="•"/>
            </a:pPr>
            <a:r>
              <a:rPr lang="en-US" i="0" dirty="0">
                <a:solidFill>
                  <a:srgbClr val="000000"/>
                </a:solidFill>
                <a:effectLst/>
                <a:latin typeface="opensans"/>
              </a:rPr>
              <a:t>such as “Trump often comes after Donald.” </a:t>
            </a:r>
          </a:p>
          <a:p>
            <a:pPr marL="742950" lvl="1" indent="-285750" fontAlgn="base">
              <a:buFont typeface="Arial" panose="020B0604020202020204" pitchFamily="34" charset="0"/>
              <a:buChar char="•"/>
            </a:pPr>
            <a:r>
              <a:rPr lang="en-US" i="0" dirty="0">
                <a:solidFill>
                  <a:srgbClr val="000000"/>
                </a:solidFill>
                <a:effectLst/>
                <a:latin typeface="opensans"/>
              </a:rPr>
              <a:t>Later layers encode more complex relationships </a:t>
            </a:r>
          </a:p>
          <a:p>
            <a:pPr marL="1200150" lvl="2" indent="-285750" fontAlgn="base">
              <a:buFont typeface="Arial" panose="020B0604020202020204" pitchFamily="34" charset="0"/>
              <a:buChar char="•"/>
            </a:pPr>
            <a:r>
              <a:rPr lang="en-US" i="0" dirty="0">
                <a:solidFill>
                  <a:srgbClr val="000000"/>
                </a:solidFill>
                <a:effectLst/>
                <a:latin typeface="opensans"/>
              </a:rPr>
              <a:t>like “add this vector to convert a country to its capital.”</a:t>
            </a:r>
          </a:p>
        </p:txBody>
      </p:sp>
    </p:spTree>
    <p:extLst>
      <p:ext uri="{BB962C8B-B14F-4D97-AF65-F5344CB8AC3E}">
        <p14:creationId xmlns:p14="http://schemas.microsoft.com/office/powerpoint/2010/main" val="653760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C0C8-3B63-1030-193F-C0AC8EC09A58}"/>
              </a:ext>
            </a:extLst>
          </p:cNvPr>
          <p:cNvSpPr>
            <a:spLocks noGrp="1"/>
          </p:cNvSpPr>
          <p:nvPr>
            <p:ph type="title"/>
          </p:nvPr>
        </p:nvSpPr>
        <p:spPr>
          <a:xfrm>
            <a:off x="838200" y="182245"/>
            <a:ext cx="10515600" cy="576707"/>
          </a:xfrm>
        </p:spPr>
        <p:txBody>
          <a:bodyPr>
            <a:normAutofit fontScale="90000"/>
          </a:bodyPr>
          <a:lstStyle/>
          <a:p>
            <a:pPr algn="ctr" fontAlgn="base"/>
            <a:r>
              <a:rPr lang="en-US" b="1" i="0" u="sng" dirty="0">
                <a:solidFill>
                  <a:srgbClr val="273239"/>
                </a:solidFill>
                <a:effectLst/>
                <a:latin typeface="Nunito" pitchFamily="2" charset="0"/>
              </a:rPr>
              <a:t>Characteristics of an Algorithm</a:t>
            </a:r>
            <a:endParaRPr lang="en-US" b="1" i="0" dirty="0">
              <a:solidFill>
                <a:srgbClr val="273239"/>
              </a:solidFill>
              <a:effectLst/>
              <a:latin typeface="Nunito" pitchFamily="2" charset="0"/>
            </a:endParaRPr>
          </a:p>
        </p:txBody>
      </p:sp>
      <p:sp>
        <p:nvSpPr>
          <p:cNvPr id="4" name="TextBox 3">
            <a:extLst>
              <a:ext uri="{FF2B5EF4-FFF2-40B4-BE49-F238E27FC236}">
                <a16:creationId xmlns:a16="http://schemas.microsoft.com/office/drawing/2014/main" id="{68A80FB3-9819-AF75-197A-62F01D1BFC97}"/>
              </a:ext>
            </a:extLst>
          </p:cNvPr>
          <p:cNvSpPr txBox="1"/>
          <p:nvPr/>
        </p:nvSpPr>
        <p:spPr>
          <a:xfrm>
            <a:off x="486918" y="1059472"/>
            <a:ext cx="11391138" cy="4524315"/>
          </a:xfrm>
          <a:prstGeom prst="rect">
            <a:avLst/>
          </a:prstGeom>
          <a:noFill/>
        </p:spPr>
        <p:txBody>
          <a:bodyPr wrap="square">
            <a:spAutoFit/>
          </a:bodyPr>
          <a:lstStyle/>
          <a:p>
            <a:pPr algn="l" fontAlgn="base">
              <a:buFont typeface="Arial" panose="020B0604020202020204" pitchFamily="34" charset="0"/>
              <a:buChar char="•"/>
            </a:pPr>
            <a:endParaRPr lang="en-US" b="1" i="0" dirty="0">
              <a:solidFill>
                <a:srgbClr val="273239"/>
              </a:solidFill>
              <a:effectLst/>
              <a:latin typeface="Nunito" pitchFamily="2" charset="0"/>
            </a:endParaRPr>
          </a:p>
          <a:p>
            <a:pPr algn="l" fontAlgn="base">
              <a:buFont typeface="Arial" panose="020B0604020202020204" pitchFamily="34" charset="0"/>
              <a:buChar char="•"/>
            </a:pPr>
            <a:endParaRPr lang="en-US" b="1" dirty="0">
              <a:solidFill>
                <a:srgbClr val="273239"/>
              </a:solidFill>
              <a:latin typeface="Nunito" pitchFamily="2" charset="0"/>
            </a:endParaRPr>
          </a:p>
          <a:p>
            <a:pPr algn="l" fontAlgn="base">
              <a:buFont typeface="Arial" panose="020B0604020202020204" pitchFamily="34" charset="0"/>
              <a:buChar char="•"/>
            </a:pPr>
            <a:endParaRPr lang="en-US" b="1" i="0" dirty="0">
              <a:solidFill>
                <a:srgbClr val="273239"/>
              </a:solidFill>
              <a:effectLst/>
              <a:latin typeface="Nunito" pitchFamily="2" charset="0"/>
            </a:endParaRPr>
          </a:p>
          <a:p>
            <a:pPr algn="l" fontAlgn="base">
              <a:buFont typeface="Arial" panose="020B0604020202020204" pitchFamily="34" charset="0"/>
              <a:buChar char="•"/>
            </a:pPr>
            <a:endParaRPr lang="en-US" b="1" dirty="0">
              <a:solidFill>
                <a:srgbClr val="273239"/>
              </a:solidFill>
              <a:latin typeface="Nunito" pitchFamily="2" charset="0"/>
            </a:endParaRPr>
          </a:p>
          <a:p>
            <a:pPr algn="l" fontAlgn="base">
              <a:buFont typeface="Arial" panose="020B0604020202020204" pitchFamily="34" charset="0"/>
              <a:buChar char="•"/>
            </a:pPr>
            <a:endParaRPr lang="en-US" b="1" i="0" dirty="0">
              <a:solidFill>
                <a:srgbClr val="273239"/>
              </a:solidFill>
              <a:effectLst/>
              <a:latin typeface="Nunito" pitchFamily="2" charset="0"/>
            </a:endParaRPr>
          </a:p>
          <a:p>
            <a:pPr algn="l" fontAlgn="base">
              <a:buFont typeface="Arial" panose="020B0604020202020204" pitchFamily="34" charset="0"/>
              <a:buChar char="•"/>
            </a:pPr>
            <a:endParaRPr lang="en-US" b="1" dirty="0">
              <a:solidFill>
                <a:srgbClr val="273239"/>
              </a:solidFill>
              <a:latin typeface="Nunito" pitchFamily="2" charset="0"/>
            </a:endParaRPr>
          </a:p>
          <a:p>
            <a:pPr algn="l" fontAlgn="base">
              <a:buFont typeface="Arial" panose="020B0604020202020204" pitchFamily="34" charset="0"/>
              <a:buChar char="•"/>
            </a:pPr>
            <a:endParaRPr lang="en-US" b="1" i="0" dirty="0">
              <a:solidFill>
                <a:srgbClr val="273239"/>
              </a:solidFill>
              <a:effectLst/>
              <a:latin typeface="Nunito" pitchFamily="2" charset="0"/>
            </a:endParaRPr>
          </a:p>
          <a:p>
            <a:pPr algn="l" fontAlgn="base">
              <a:buFont typeface="Arial" panose="020B0604020202020204" pitchFamily="34" charset="0"/>
              <a:buChar char="•"/>
            </a:pPr>
            <a:endParaRPr lang="en-US" b="1" dirty="0">
              <a:solidFill>
                <a:srgbClr val="273239"/>
              </a:solidFill>
              <a:latin typeface="Nunito" pitchFamily="2" charset="0"/>
            </a:endParaRPr>
          </a:p>
          <a:p>
            <a:pPr algn="l" fontAlgn="base">
              <a:buFont typeface="Arial" panose="020B0604020202020204" pitchFamily="34" charset="0"/>
              <a:buChar char="•"/>
            </a:pPr>
            <a:endParaRPr lang="en-US" b="1" i="0" dirty="0">
              <a:solidFill>
                <a:srgbClr val="273239"/>
              </a:solidFill>
              <a:effectLst/>
              <a:latin typeface="Nunito" pitchFamily="2" charset="0"/>
            </a:endParaRPr>
          </a:p>
          <a:p>
            <a:pPr algn="l" fontAlgn="base">
              <a:buFont typeface="Arial" panose="020B0604020202020204" pitchFamily="34" charset="0"/>
              <a:buChar char="•"/>
            </a:pPr>
            <a:endParaRPr lang="en-US" b="1" dirty="0">
              <a:solidFill>
                <a:srgbClr val="273239"/>
              </a:solidFill>
              <a:latin typeface="Nunito" pitchFamily="2" charset="0"/>
            </a:endParaRPr>
          </a:p>
          <a:p>
            <a:pPr algn="l" fontAlgn="base">
              <a:buFont typeface="Arial" panose="020B0604020202020204" pitchFamily="34" charset="0"/>
              <a:buChar char="•"/>
            </a:pPr>
            <a:r>
              <a:rPr lang="en-US" b="1" i="0" dirty="0">
                <a:solidFill>
                  <a:srgbClr val="273239"/>
                </a:solidFill>
                <a:effectLst/>
                <a:latin typeface="Nunito" pitchFamily="2" charset="0"/>
              </a:rPr>
              <a:t>Clear and Unambiguous</a:t>
            </a:r>
            <a:r>
              <a:rPr lang="en-US" b="0" i="0" dirty="0">
                <a:solidFill>
                  <a:srgbClr val="273239"/>
                </a:solidFill>
                <a:effectLst/>
                <a:latin typeface="Nunito" pitchFamily="2" charset="0"/>
              </a:rPr>
              <a:t>: </a:t>
            </a:r>
          </a:p>
          <a:p>
            <a:pPr lvl="1" fontAlgn="base">
              <a:buFont typeface="Arial" panose="020B0604020202020204" pitchFamily="34" charset="0"/>
              <a:buChar char="•"/>
            </a:pPr>
            <a:r>
              <a:rPr lang="en-US" b="0" i="0" dirty="0">
                <a:solidFill>
                  <a:srgbClr val="273239"/>
                </a:solidFill>
                <a:effectLst/>
                <a:latin typeface="Nunito" pitchFamily="2" charset="0"/>
              </a:rPr>
              <a:t>The algorithm should be unambiguous. Each of its steps should be clear in all aspects and must lead to only one meaning.</a:t>
            </a:r>
          </a:p>
          <a:p>
            <a:pPr algn="l" fontAlgn="base">
              <a:buFont typeface="Arial" panose="020B0604020202020204" pitchFamily="34" charset="0"/>
              <a:buChar char="•"/>
            </a:pPr>
            <a:endParaRPr lang="en-US" b="1" i="0" dirty="0">
              <a:solidFill>
                <a:srgbClr val="273239"/>
              </a:solidFill>
              <a:effectLst/>
              <a:latin typeface="Nunito" pitchFamily="2" charset="0"/>
            </a:endParaRPr>
          </a:p>
          <a:p>
            <a:pPr algn="l" fontAlgn="base">
              <a:buFont typeface="Arial" panose="020B0604020202020204" pitchFamily="34" charset="0"/>
              <a:buChar char="•"/>
            </a:pPr>
            <a:r>
              <a:rPr lang="en-US" b="1" i="0" dirty="0">
                <a:solidFill>
                  <a:srgbClr val="273239"/>
                </a:solidFill>
                <a:effectLst/>
                <a:latin typeface="Nunito" pitchFamily="2" charset="0"/>
              </a:rPr>
              <a:t>Finite-ness:</a:t>
            </a:r>
            <a:r>
              <a:rPr lang="en-US" b="0" i="0" dirty="0">
                <a:solidFill>
                  <a:srgbClr val="273239"/>
                </a:solidFill>
                <a:effectLst/>
                <a:latin typeface="Nunito" pitchFamily="2" charset="0"/>
              </a:rPr>
              <a:t> </a:t>
            </a:r>
          </a:p>
          <a:p>
            <a:pPr lvl="1" fontAlgn="base">
              <a:buFont typeface="Arial" panose="020B0604020202020204" pitchFamily="34" charset="0"/>
              <a:buChar char="•"/>
            </a:pPr>
            <a:r>
              <a:rPr lang="en-US" b="0" i="0" dirty="0">
                <a:solidFill>
                  <a:srgbClr val="273239"/>
                </a:solidFill>
                <a:effectLst/>
                <a:latin typeface="Nunito" pitchFamily="2" charset="0"/>
              </a:rPr>
              <a:t>The algorithm must be finite, i.e. it should terminate after a finite time.</a:t>
            </a:r>
          </a:p>
        </p:txBody>
      </p:sp>
      <p:pic>
        <p:nvPicPr>
          <p:cNvPr id="5" name="Picture 4">
            <a:extLst>
              <a:ext uri="{FF2B5EF4-FFF2-40B4-BE49-F238E27FC236}">
                <a16:creationId xmlns:a16="http://schemas.microsoft.com/office/drawing/2014/main" id="{A33E0DD8-A10C-E1B1-F047-E15E7FE625EC}"/>
              </a:ext>
            </a:extLst>
          </p:cNvPr>
          <p:cNvPicPr>
            <a:picLocks noChangeAspect="1"/>
          </p:cNvPicPr>
          <p:nvPr/>
        </p:nvPicPr>
        <p:blipFill>
          <a:blip r:embed="rId2"/>
          <a:stretch>
            <a:fillRect/>
          </a:stretch>
        </p:blipFill>
        <p:spPr>
          <a:xfrm>
            <a:off x="3150763" y="995464"/>
            <a:ext cx="4153113" cy="2540131"/>
          </a:xfrm>
          <a:prstGeom prst="rect">
            <a:avLst/>
          </a:prstGeom>
        </p:spPr>
      </p:pic>
    </p:spTree>
    <p:extLst>
      <p:ext uri="{BB962C8B-B14F-4D97-AF65-F5344CB8AC3E}">
        <p14:creationId xmlns:p14="http://schemas.microsoft.com/office/powerpoint/2010/main" val="29491229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C0C8-3B63-1030-193F-C0AC8EC09A58}"/>
              </a:ext>
            </a:extLst>
          </p:cNvPr>
          <p:cNvSpPr>
            <a:spLocks noGrp="1"/>
          </p:cNvSpPr>
          <p:nvPr>
            <p:ph type="title"/>
          </p:nvPr>
        </p:nvSpPr>
        <p:spPr>
          <a:xfrm>
            <a:off x="502920" y="0"/>
            <a:ext cx="10850880" cy="576707"/>
          </a:xfrm>
        </p:spPr>
        <p:txBody>
          <a:bodyPr>
            <a:noAutofit/>
          </a:bodyPr>
          <a:lstStyle/>
          <a:p>
            <a:pPr algn="ctr" fontAlgn="base"/>
            <a:r>
              <a:rPr lang="en-US" sz="2800" b="1" i="0" u="sng" dirty="0">
                <a:solidFill>
                  <a:srgbClr val="273239"/>
                </a:solidFill>
                <a:effectLst/>
                <a:latin typeface="Nunito" pitchFamily="2" charset="0"/>
              </a:rPr>
              <a:t>How language models are trained</a:t>
            </a:r>
          </a:p>
        </p:txBody>
      </p:sp>
      <p:sp>
        <p:nvSpPr>
          <p:cNvPr id="4" name="TextBox 3">
            <a:extLst>
              <a:ext uri="{FF2B5EF4-FFF2-40B4-BE49-F238E27FC236}">
                <a16:creationId xmlns:a16="http://schemas.microsoft.com/office/drawing/2014/main" id="{68A80FB3-9819-AF75-197A-62F01D1BFC97}"/>
              </a:ext>
            </a:extLst>
          </p:cNvPr>
          <p:cNvSpPr txBox="1"/>
          <p:nvPr/>
        </p:nvSpPr>
        <p:spPr>
          <a:xfrm>
            <a:off x="706374" y="758952"/>
            <a:ext cx="11391138" cy="369332"/>
          </a:xfrm>
          <a:prstGeom prst="rect">
            <a:avLst/>
          </a:prstGeom>
          <a:noFill/>
        </p:spPr>
        <p:txBody>
          <a:bodyPr wrap="square">
            <a:spAutoFit/>
          </a:bodyPr>
          <a:lstStyle/>
          <a:p>
            <a:pPr algn="l" rtl="0" fontAlgn="base"/>
            <a:endParaRPr lang="en-US" b="0" i="0" dirty="0">
              <a:solidFill>
                <a:srgbClr val="273239"/>
              </a:solidFill>
              <a:effectLst/>
            </a:endParaRPr>
          </a:p>
        </p:txBody>
      </p:sp>
      <p:sp>
        <p:nvSpPr>
          <p:cNvPr id="7" name="TextBox 6">
            <a:extLst>
              <a:ext uri="{FF2B5EF4-FFF2-40B4-BE49-F238E27FC236}">
                <a16:creationId xmlns:a16="http://schemas.microsoft.com/office/drawing/2014/main" id="{52AC9F80-16DD-183C-06AA-ABA12ACEA3C2}"/>
              </a:ext>
            </a:extLst>
          </p:cNvPr>
          <p:cNvSpPr txBox="1"/>
          <p:nvPr/>
        </p:nvSpPr>
        <p:spPr>
          <a:xfrm>
            <a:off x="167640" y="548324"/>
            <a:ext cx="12097512" cy="3693319"/>
          </a:xfrm>
          <a:prstGeom prst="rect">
            <a:avLst/>
          </a:prstGeom>
          <a:noFill/>
        </p:spPr>
        <p:txBody>
          <a:bodyPr wrap="square">
            <a:spAutoFit/>
          </a:bodyPr>
          <a:lstStyle/>
          <a:p>
            <a:pPr marL="285750" indent="-285750" fontAlgn="base">
              <a:buFont typeface="Arial" panose="020B0604020202020204" pitchFamily="34" charset="0"/>
              <a:buChar char="•"/>
            </a:pPr>
            <a:r>
              <a:rPr lang="en-US" i="0" dirty="0">
                <a:solidFill>
                  <a:srgbClr val="000000"/>
                </a:solidFill>
                <a:effectLst/>
                <a:latin typeface="opensans"/>
              </a:rPr>
              <a:t>A key innovation of LLMs is that they don’t need explicitly labeled data manually. </a:t>
            </a:r>
          </a:p>
          <a:p>
            <a:pPr marL="742950" lvl="1" indent="-285750" fontAlgn="base">
              <a:buFont typeface="Arial" panose="020B0604020202020204" pitchFamily="34" charset="0"/>
              <a:buChar char="•"/>
            </a:pPr>
            <a:r>
              <a:rPr lang="en-US" i="0" dirty="0">
                <a:solidFill>
                  <a:srgbClr val="000000"/>
                </a:solidFill>
                <a:effectLst/>
                <a:latin typeface="opensans"/>
              </a:rPr>
              <a:t>Instead, they learn by trying to predict the next word in ordinary passages of text. </a:t>
            </a:r>
          </a:p>
          <a:p>
            <a:pPr marL="742950" lvl="1" indent="-285750" fontAlgn="base">
              <a:buFont typeface="Arial" panose="020B0604020202020204" pitchFamily="34" charset="0"/>
              <a:buChar char="•"/>
            </a:pPr>
            <a:r>
              <a:rPr lang="en-US" i="0" dirty="0">
                <a:solidFill>
                  <a:srgbClr val="000000"/>
                </a:solidFill>
                <a:effectLst/>
                <a:latin typeface="opensans"/>
              </a:rPr>
              <a:t>Almost any written material—from Wikipedia pages to news articles to computer code— is suitable for training models.</a:t>
            </a:r>
          </a:p>
          <a:p>
            <a:pPr marL="742950" lvl="1" indent="-285750" fontAlgn="base">
              <a:buFont typeface="Arial" panose="020B0604020202020204" pitchFamily="34" charset="0"/>
              <a:buChar char="•"/>
            </a:pPr>
            <a:r>
              <a:rPr lang="en-US" i="0" dirty="0">
                <a:solidFill>
                  <a:srgbClr val="000000"/>
                </a:solidFill>
                <a:effectLst/>
                <a:latin typeface="opensans"/>
              </a:rPr>
              <a:t>But as the model sees many more examples—hundreds of billions of words—those weights are gradually adjusted to make better and better predictions</a:t>
            </a:r>
          </a:p>
          <a:p>
            <a:pPr marL="742950" lvl="1" indent="-285750" fontAlgn="base">
              <a:buFont typeface="Arial" panose="020B0604020202020204" pitchFamily="34" charset="0"/>
              <a:buChar char="•"/>
            </a:pPr>
            <a:endParaRPr lang="en-US" dirty="0">
              <a:solidFill>
                <a:srgbClr val="000000"/>
              </a:solidFill>
              <a:latin typeface="opensans"/>
            </a:endParaRPr>
          </a:p>
          <a:p>
            <a:pPr marL="285750" indent="-285750" fontAlgn="base">
              <a:buFont typeface="Arial" panose="020B0604020202020204" pitchFamily="34" charset="0"/>
              <a:buChar char="•"/>
            </a:pPr>
            <a:r>
              <a:rPr lang="en-US" i="0" dirty="0">
                <a:solidFill>
                  <a:srgbClr val="000000"/>
                </a:solidFill>
                <a:effectLst/>
                <a:latin typeface="opensans"/>
              </a:rPr>
              <a:t>An analogy. </a:t>
            </a:r>
          </a:p>
          <a:p>
            <a:pPr marL="742950" lvl="1" indent="-285750" fontAlgn="base">
              <a:buFont typeface="Arial" panose="020B0604020202020204" pitchFamily="34" charset="0"/>
              <a:buChar char="•"/>
            </a:pPr>
            <a:r>
              <a:rPr lang="en-US" i="0" dirty="0">
                <a:solidFill>
                  <a:srgbClr val="000000"/>
                </a:solidFill>
                <a:effectLst/>
                <a:latin typeface="opensans"/>
              </a:rPr>
              <a:t>Suppose you’re going to take a shower, and you want the temperature to be just right: not too hot and not too cold. </a:t>
            </a:r>
          </a:p>
          <a:p>
            <a:pPr marL="1200150" lvl="2" indent="-285750" fontAlgn="base">
              <a:buFont typeface="Arial" panose="020B0604020202020204" pitchFamily="34" charset="0"/>
              <a:buChar char="•"/>
            </a:pPr>
            <a:r>
              <a:rPr lang="en-US" i="0" dirty="0">
                <a:solidFill>
                  <a:srgbClr val="000000"/>
                </a:solidFill>
                <a:effectLst/>
                <a:latin typeface="opensans"/>
              </a:rPr>
              <a:t>You’ve never used this faucet before, </a:t>
            </a:r>
          </a:p>
          <a:p>
            <a:pPr marL="1200150" lvl="2" indent="-285750" fontAlgn="base">
              <a:buFont typeface="Arial" panose="020B0604020202020204" pitchFamily="34" charset="0"/>
              <a:buChar char="•"/>
            </a:pPr>
            <a:r>
              <a:rPr lang="en-US" i="0" dirty="0">
                <a:solidFill>
                  <a:srgbClr val="000000"/>
                </a:solidFill>
                <a:effectLst/>
                <a:latin typeface="opensans"/>
              </a:rPr>
              <a:t>so you point the knob in a random direction and feel the temperature of the water. </a:t>
            </a:r>
          </a:p>
          <a:p>
            <a:pPr marL="1200150" lvl="2" indent="-285750" fontAlgn="base">
              <a:buFont typeface="Arial" panose="020B0604020202020204" pitchFamily="34" charset="0"/>
              <a:buChar char="•"/>
            </a:pPr>
            <a:r>
              <a:rPr lang="en-US" i="0" dirty="0">
                <a:solidFill>
                  <a:srgbClr val="000000"/>
                </a:solidFill>
                <a:effectLst/>
                <a:latin typeface="opensans"/>
              </a:rPr>
              <a:t>If it’s too hot, you turn it one way; </a:t>
            </a:r>
          </a:p>
          <a:p>
            <a:pPr marL="1200150" lvl="2" indent="-285750" fontAlgn="base">
              <a:buFont typeface="Arial" panose="020B0604020202020204" pitchFamily="34" charset="0"/>
              <a:buChar char="•"/>
            </a:pPr>
            <a:r>
              <a:rPr lang="en-US" i="0" dirty="0">
                <a:solidFill>
                  <a:srgbClr val="000000"/>
                </a:solidFill>
                <a:effectLst/>
                <a:latin typeface="opensans"/>
              </a:rPr>
              <a:t>if it’s too cold, you turn it the other way. </a:t>
            </a:r>
          </a:p>
          <a:p>
            <a:pPr marL="1200150" lvl="2" indent="-285750" fontAlgn="base">
              <a:buFont typeface="Arial" panose="020B0604020202020204" pitchFamily="34" charset="0"/>
              <a:buChar char="•"/>
            </a:pPr>
            <a:r>
              <a:rPr lang="en-US" i="0" dirty="0">
                <a:solidFill>
                  <a:srgbClr val="000000"/>
                </a:solidFill>
                <a:effectLst/>
                <a:latin typeface="opensans"/>
              </a:rPr>
              <a:t>The closer you get to the right temperature, the smaller the adjustments you make.</a:t>
            </a:r>
          </a:p>
        </p:txBody>
      </p:sp>
    </p:spTree>
    <p:extLst>
      <p:ext uri="{BB962C8B-B14F-4D97-AF65-F5344CB8AC3E}">
        <p14:creationId xmlns:p14="http://schemas.microsoft.com/office/powerpoint/2010/main" val="41556344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C0C8-3B63-1030-193F-C0AC8EC09A58}"/>
              </a:ext>
            </a:extLst>
          </p:cNvPr>
          <p:cNvSpPr>
            <a:spLocks noGrp="1"/>
          </p:cNvSpPr>
          <p:nvPr>
            <p:ph type="title"/>
          </p:nvPr>
        </p:nvSpPr>
        <p:spPr>
          <a:xfrm>
            <a:off x="502920" y="0"/>
            <a:ext cx="10850880" cy="576707"/>
          </a:xfrm>
        </p:spPr>
        <p:txBody>
          <a:bodyPr>
            <a:noAutofit/>
          </a:bodyPr>
          <a:lstStyle/>
          <a:p>
            <a:pPr algn="ctr" fontAlgn="base"/>
            <a:r>
              <a:rPr lang="en-US" sz="2800" b="1" i="0" u="sng" dirty="0">
                <a:solidFill>
                  <a:srgbClr val="273239"/>
                </a:solidFill>
                <a:effectLst/>
                <a:latin typeface="Nunito" pitchFamily="2" charset="0"/>
              </a:rPr>
              <a:t>How language models are trained</a:t>
            </a:r>
          </a:p>
        </p:txBody>
      </p:sp>
      <p:sp>
        <p:nvSpPr>
          <p:cNvPr id="4" name="TextBox 3">
            <a:extLst>
              <a:ext uri="{FF2B5EF4-FFF2-40B4-BE49-F238E27FC236}">
                <a16:creationId xmlns:a16="http://schemas.microsoft.com/office/drawing/2014/main" id="{68A80FB3-9819-AF75-197A-62F01D1BFC97}"/>
              </a:ext>
            </a:extLst>
          </p:cNvPr>
          <p:cNvSpPr txBox="1"/>
          <p:nvPr/>
        </p:nvSpPr>
        <p:spPr>
          <a:xfrm>
            <a:off x="706374" y="758952"/>
            <a:ext cx="11391138" cy="369332"/>
          </a:xfrm>
          <a:prstGeom prst="rect">
            <a:avLst/>
          </a:prstGeom>
          <a:noFill/>
        </p:spPr>
        <p:txBody>
          <a:bodyPr wrap="square">
            <a:spAutoFit/>
          </a:bodyPr>
          <a:lstStyle/>
          <a:p>
            <a:pPr algn="l" rtl="0" fontAlgn="base"/>
            <a:endParaRPr lang="en-US" b="0" i="0" dirty="0">
              <a:solidFill>
                <a:srgbClr val="273239"/>
              </a:solidFill>
              <a:effectLst/>
            </a:endParaRPr>
          </a:p>
        </p:txBody>
      </p:sp>
      <p:sp>
        <p:nvSpPr>
          <p:cNvPr id="7" name="TextBox 6">
            <a:extLst>
              <a:ext uri="{FF2B5EF4-FFF2-40B4-BE49-F238E27FC236}">
                <a16:creationId xmlns:a16="http://schemas.microsoft.com/office/drawing/2014/main" id="{52AC9F80-16DD-183C-06AA-ABA12ACEA3C2}"/>
              </a:ext>
            </a:extLst>
          </p:cNvPr>
          <p:cNvSpPr txBox="1"/>
          <p:nvPr/>
        </p:nvSpPr>
        <p:spPr>
          <a:xfrm>
            <a:off x="167640" y="548324"/>
            <a:ext cx="12259056" cy="6463308"/>
          </a:xfrm>
          <a:prstGeom prst="rect">
            <a:avLst/>
          </a:prstGeom>
          <a:noFill/>
        </p:spPr>
        <p:txBody>
          <a:bodyPr wrap="square">
            <a:spAutoFit/>
          </a:bodyPr>
          <a:lstStyle/>
          <a:p>
            <a:pPr marL="285750" indent="-285750" fontAlgn="base">
              <a:buFont typeface="Arial" panose="020B0604020202020204" pitchFamily="34" charset="0"/>
              <a:buChar char="•"/>
            </a:pPr>
            <a:r>
              <a:rPr lang="en-US" i="0" dirty="0">
                <a:solidFill>
                  <a:srgbClr val="000000"/>
                </a:solidFill>
                <a:effectLst/>
                <a:latin typeface="opensans"/>
              </a:rPr>
              <a:t>Now let’s make a couple of changes to the analogy. </a:t>
            </a:r>
          </a:p>
          <a:p>
            <a:pPr marL="742950" lvl="1" indent="-285750" fontAlgn="base">
              <a:buFont typeface="Arial" panose="020B0604020202020204" pitchFamily="34" charset="0"/>
              <a:buChar char="•"/>
            </a:pPr>
            <a:r>
              <a:rPr lang="en-US" i="0" dirty="0">
                <a:solidFill>
                  <a:srgbClr val="000000"/>
                </a:solidFill>
                <a:effectLst/>
                <a:latin typeface="opensans"/>
              </a:rPr>
              <a:t>First, </a:t>
            </a:r>
          </a:p>
          <a:p>
            <a:pPr marL="1200150" lvl="2" indent="-285750" fontAlgn="base">
              <a:buFont typeface="Arial" panose="020B0604020202020204" pitchFamily="34" charset="0"/>
              <a:buChar char="•"/>
            </a:pPr>
            <a:r>
              <a:rPr lang="en-US" i="0" dirty="0">
                <a:solidFill>
                  <a:srgbClr val="000000"/>
                </a:solidFill>
                <a:effectLst/>
                <a:latin typeface="opensans"/>
              </a:rPr>
              <a:t>imagine that there are 50,257 faucets instead of just one. </a:t>
            </a:r>
          </a:p>
          <a:p>
            <a:pPr marL="1200150" lvl="2" indent="-285750" fontAlgn="base">
              <a:buFont typeface="Arial" panose="020B0604020202020204" pitchFamily="34" charset="0"/>
              <a:buChar char="•"/>
            </a:pPr>
            <a:r>
              <a:rPr lang="en-US" i="0" dirty="0">
                <a:solidFill>
                  <a:srgbClr val="000000"/>
                </a:solidFill>
                <a:effectLst/>
                <a:latin typeface="opensans"/>
              </a:rPr>
              <a:t>Each faucet corresponds to a different word like "the," "cat," or "bank." </a:t>
            </a:r>
          </a:p>
          <a:p>
            <a:pPr marL="1200150" lvl="2" indent="-285750" fontAlgn="base">
              <a:buFont typeface="Arial" panose="020B0604020202020204" pitchFamily="34" charset="0"/>
              <a:buChar char="•"/>
            </a:pPr>
            <a:r>
              <a:rPr lang="en-US" i="0" dirty="0">
                <a:solidFill>
                  <a:srgbClr val="000000"/>
                </a:solidFill>
                <a:effectLst/>
                <a:latin typeface="opensans"/>
              </a:rPr>
              <a:t>Your goal is to have water only come out of the faucet corresponding to the next word in a sequence.</a:t>
            </a:r>
          </a:p>
          <a:p>
            <a:pPr marL="742950" lvl="1" indent="-285750" fontAlgn="base">
              <a:buFont typeface="Arial" panose="020B0604020202020204" pitchFamily="34" charset="0"/>
              <a:buChar char="•"/>
            </a:pPr>
            <a:r>
              <a:rPr lang="en-US" i="0" dirty="0">
                <a:solidFill>
                  <a:srgbClr val="000000"/>
                </a:solidFill>
                <a:effectLst/>
                <a:latin typeface="opensans"/>
              </a:rPr>
              <a:t>Second, </a:t>
            </a:r>
          </a:p>
          <a:p>
            <a:pPr marL="1200150" lvl="2" indent="-285750" fontAlgn="base">
              <a:buFont typeface="Arial" panose="020B0604020202020204" pitchFamily="34" charset="0"/>
              <a:buChar char="•"/>
            </a:pPr>
            <a:r>
              <a:rPr lang="en-US" i="0" dirty="0">
                <a:solidFill>
                  <a:srgbClr val="000000"/>
                </a:solidFill>
                <a:effectLst/>
                <a:latin typeface="opensans"/>
              </a:rPr>
              <a:t>there’s a maze of interconnected pipes behind the faucets, </a:t>
            </a:r>
          </a:p>
          <a:p>
            <a:pPr marL="1200150" lvl="2" indent="-285750" fontAlgn="base">
              <a:buFont typeface="Arial" panose="020B0604020202020204" pitchFamily="34" charset="0"/>
              <a:buChar char="•"/>
            </a:pPr>
            <a:r>
              <a:rPr lang="en-US" i="0" dirty="0">
                <a:solidFill>
                  <a:srgbClr val="000000"/>
                </a:solidFill>
                <a:effectLst/>
                <a:latin typeface="opensans"/>
              </a:rPr>
              <a:t>and these pipes have a bunch of valves on them as well. </a:t>
            </a:r>
          </a:p>
          <a:p>
            <a:pPr marL="1200150" lvl="2" indent="-285750" fontAlgn="base">
              <a:buFont typeface="Arial" panose="020B0604020202020204" pitchFamily="34" charset="0"/>
              <a:buChar char="•"/>
            </a:pPr>
            <a:r>
              <a:rPr lang="en-US" i="0" dirty="0">
                <a:solidFill>
                  <a:srgbClr val="000000"/>
                </a:solidFill>
                <a:effectLst/>
                <a:latin typeface="opensans"/>
              </a:rPr>
              <a:t>So if water comes out of the wrong faucet, you don’t just adjust the knob at the faucet. </a:t>
            </a:r>
          </a:p>
          <a:p>
            <a:pPr marL="1200150" lvl="2" indent="-285750" fontAlgn="base">
              <a:buFont typeface="Arial" panose="020B0604020202020204" pitchFamily="34" charset="0"/>
              <a:buChar char="•"/>
            </a:pPr>
            <a:r>
              <a:rPr lang="en-US" i="0" dirty="0">
                <a:solidFill>
                  <a:srgbClr val="000000"/>
                </a:solidFill>
                <a:effectLst/>
                <a:latin typeface="opensans"/>
              </a:rPr>
              <a:t>You dispatch an army of intelligent squirrels to trace each pipe backward &amp; adjust each valve they find along the way.</a:t>
            </a:r>
          </a:p>
          <a:p>
            <a:pPr marL="1200150" lvl="2" indent="-285750" fontAlgn="base">
              <a:buFont typeface="Arial" panose="020B0604020202020204" pitchFamily="34" charset="0"/>
              <a:buChar char="•"/>
            </a:pPr>
            <a:r>
              <a:rPr lang="en-US" i="0" dirty="0">
                <a:solidFill>
                  <a:srgbClr val="000000"/>
                </a:solidFill>
                <a:effectLst/>
                <a:latin typeface="opensans"/>
              </a:rPr>
              <a:t>This gets complicated because the same pipe often feeds into multiple faucets. </a:t>
            </a:r>
          </a:p>
          <a:p>
            <a:pPr marL="1657350" lvl="3" indent="-285750" fontAlgn="base">
              <a:buFont typeface="Arial" panose="020B0604020202020204" pitchFamily="34" charset="0"/>
              <a:buChar char="•"/>
            </a:pPr>
            <a:r>
              <a:rPr lang="en-US" i="0" dirty="0">
                <a:solidFill>
                  <a:srgbClr val="000000"/>
                </a:solidFill>
                <a:effectLst/>
                <a:latin typeface="opensans"/>
              </a:rPr>
              <a:t>So it takes careful thought to figure out which valves to tighten and which ones to loosen, and by how much.</a:t>
            </a:r>
          </a:p>
          <a:p>
            <a:pPr marL="1200150" lvl="2" indent="-285750" fontAlgn="base">
              <a:buFont typeface="Arial" panose="020B0604020202020204" pitchFamily="34" charset="0"/>
              <a:buChar char="•"/>
            </a:pPr>
            <a:r>
              <a:rPr lang="en-US" i="0" dirty="0">
                <a:solidFill>
                  <a:srgbClr val="000000"/>
                </a:solidFill>
                <a:effectLst/>
                <a:latin typeface="opensans"/>
              </a:rPr>
              <a:t>Obviously, this example quickly gets silly if you take it too literally. </a:t>
            </a:r>
          </a:p>
          <a:p>
            <a:pPr marL="1657350" lvl="3" indent="-285750" fontAlgn="base">
              <a:buFont typeface="Arial" panose="020B0604020202020204" pitchFamily="34" charset="0"/>
              <a:buChar char="•"/>
            </a:pPr>
            <a:r>
              <a:rPr lang="en-US" i="0" dirty="0">
                <a:solidFill>
                  <a:srgbClr val="000000"/>
                </a:solidFill>
                <a:effectLst/>
                <a:latin typeface="opensans"/>
              </a:rPr>
              <a:t>It wouldn’t be realistic or useful to build a network of pipes with 175 billion valves. </a:t>
            </a:r>
          </a:p>
          <a:p>
            <a:pPr marL="1657350" lvl="3" indent="-285750" fontAlgn="base">
              <a:buFont typeface="Arial" panose="020B0604020202020204" pitchFamily="34" charset="0"/>
              <a:buChar char="•"/>
            </a:pPr>
            <a:r>
              <a:rPr lang="en-US" i="0" dirty="0">
                <a:solidFill>
                  <a:srgbClr val="000000"/>
                </a:solidFill>
                <a:effectLst/>
                <a:latin typeface="opensans"/>
              </a:rPr>
              <a:t>But thanks to Moore’s Law, computers can and do operate at this kind of scale.</a:t>
            </a:r>
          </a:p>
          <a:p>
            <a:pPr marL="285750" indent="-285750" fontAlgn="base">
              <a:buFont typeface="Arial" panose="020B0604020202020204" pitchFamily="34" charset="0"/>
              <a:buChar char="•"/>
            </a:pPr>
            <a:endParaRPr lang="en-US" i="0" dirty="0">
              <a:solidFill>
                <a:srgbClr val="000000"/>
              </a:solidFill>
              <a:effectLst/>
              <a:latin typeface="opensans"/>
            </a:endParaRPr>
          </a:p>
          <a:p>
            <a:pPr marL="285750" indent="-285750" fontAlgn="base">
              <a:buFont typeface="Arial" panose="020B0604020202020204" pitchFamily="34" charset="0"/>
              <a:buChar char="•"/>
            </a:pPr>
            <a:r>
              <a:rPr lang="en-US" i="0" dirty="0">
                <a:solidFill>
                  <a:srgbClr val="000000"/>
                </a:solidFill>
                <a:effectLst/>
                <a:latin typeface="opensans"/>
              </a:rPr>
              <a:t>All the parts of LLMs we’ve discussed in this article so far</a:t>
            </a:r>
          </a:p>
          <a:p>
            <a:pPr marL="742950" lvl="1" indent="-285750" fontAlgn="base">
              <a:buFont typeface="Arial" panose="020B0604020202020204" pitchFamily="34" charset="0"/>
              <a:buChar char="•"/>
            </a:pPr>
            <a:r>
              <a:rPr lang="en-US" i="0" dirty="0">
                <a:solidFill>
                  <a:srgbClr val="000000"/>
                </a:solidFill>
                <a:effectLst/>
                <a:latin typeface="opensans"/>
              </a:rPr>
              <a:t>the neurons in the feed-forward layers and the attention heads that move contextual information between words</a:t>
            </a:r>
          </a:p>
          <a:p>
            <a:pPr marL="1200150" lvl="2" indent="-285750" fontAlgn="base">
              <a:buFont typeface="Arial" panose="020B0604020202020204" pitchFamily="34" charset="0"/>
              <a:buChar char="•"/>
            </a:pPr>
            <a:r>
              <a:rPr lang="en-US" i="0" dirty="0">
                <a:solidFill>
                  <a:srgbClr val="000000"/>
                </a:solidFill>
                <a:effectLst/>
                <a:latin typeface="opensans"/>
              </a:rPr>
              <a:t>are implemented as a chain of simple mathematical functions (mostly matrix multiplications) </a:t>
            </a:r>
          </a:p>
          <a:p>
            <a:pPr marL="1200150" lvl="2" indent="-285750" fontAlgn="base">
              <a:buFont typeface="Arial" panose="020B0604020202020204" pitchFamily="34" charset="0"/>
              <a:buChar char="•"/>
            </a:pPr>
            <a:r>
              <a:rPr lang="en-US" i="0" dirty="0">
                <a:solidFill>
                  <a:srgbClr val="000000"/>
                </a:solidFill>
                <a:effectLst/>
                <a:latin typeface="opensans"/>
              </a:rPr>
              <a:t>whose behavior is determined by adjustable weight parameters. </a:t>
            </a:r>
          </a:p>
          <a:p>
            <a:pPr marL="1200150" lvl="2" indent="-285750" fontAlgn="base">
              <a:buFont typeface="Arial" panose="020B0604020202020204" pitchFamily="34" charset="0"/>
              <a:buChar char="•"/>
            </a:pPr>
            <a:r>
              <a:rPr lang="en-US" i="0" dirty="0">
                <a:solidFill>
                  <a:srgbClr val="000000"/>
                </a:solidFill>
                <a:effectLst/>
                <a:latin typeface="opensans"/>
              </a:rPr>
              <a:t>Just as the squirrels in my story loosen and tighten the valves to control the flow of water, so the training algorithm increases or decreases the language model’s weight parameters to control how information flows through the neural network.</a:t>
            </a:r>
          </a:p>
        </p:txBody>
      </p:sp>
    </p:spTree>
    <p:extLst>
      <p:ext uri="{BB962C8B-B14F-4D97-AF65-F5344CB8AC3E}">
        <p14:creationId xmlns:p14="http://schemas.microsoft.com/office/powerpoint/2010/main" val="30949178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C0C8-3B63-1030-193F-C0AC8EC09A58}"/>
              </a:ext>
            </a:extLst>
          </p:cNvPr>
          <p:cNvSpPr>
            <a:spLocks noGrp="1"/>
          </p:cNvSpPr>
          <p:nvPr>
            <p:ph type="title"/>
          </p:nvPr>
        </p:nvSpPr>
        <p:spPr>
          <a:xfrm>
            <a:off x="502920" y="0"/>
            <a:ext cx="10850880" cy="576707"/>
          </a:xfrm>
        </p:spPr>
        <p:txBody>
          <a:bodyPr>
            <a:noAutofit/>
          </a:bodyPr>
          <a:lstStyle/>
          <a:p>
            <a:pPr algn="ctr" fontAlgn="base"/>
            <a:r>
              <a:rPr lang="en-US" sz="2800" b="1" i="0" u="sng" dirty="0">
                <a:solidFill>
                  <a:srgbClr val="273239"/>
                </a:solidFill>
                <a:effectLst/>
                <a:latin typeface="Nunito" pitchFamily="2" charset="0"/>
              </a:rPr>
              <a:t>How language models are trained</a:t>
            </a:r>
          </a:p>
        </p:txBody>
      </p:sp>
      <p:sp>
        <p:nvSpPr>
          <p:cNvPr id="4" name="TextBox 3">
            <a:extLst>
              <a:ext uri="{FF2B5EF4-FFF2-40B4-BE49-F238E27FC236}">
                <a16:creationId xmlns:a16="http://schemas.microsoft.com/office/drawing/2014/main" id="{68A80FB3-9819-AF75-197A-62F01D1BFC97}"/>
              </a:ext>
            </a:extLst>
          </p:cNvPr>
          <p:cNvSpPr txBox="1"/>
          <p:nvPr/>
        </p:nvSpPr>
        <p:spPr>
          <a:xfrm>
            <a:off x="706374" y="758952"/>
            <a:ext cx="11391138" cy="369332"/>
          </a:xfrm>
          <a:prstGeom prst="rect">
            <a:avLst/>
          </a:prstGeom>
          <a:noFill/>
        </p:spPr>
        <p:txBody>
          <a:bodyPr wrap="square">
            <a:spAutoFit/>
          </a:bodyPr>
          <a:lstStyle/>
          <a:p>
            <a:pPr algn="l" rtl="0" fontAlgn="base"/>
            <a:endParaRPr lang="en-US" b="0" i="0" dirty="0">
              <a:solidFill>
                <a:srgbClr val="273239"/>
              </a:solidFill>
              <a:effectLst/>
            </a:endParaRPr>
          </a:p>
        </p:txBody>
      </p:sp>
      <p:sp>
        <p:nvSpPr>
          <p:cNvPr id="7" name="TextBox 6">
            <a:extLst>
              <a:ext uri="{FF2B5EF4-FFF2-40B4-BE49-F238E27FC236}">
                <a16:creationId xmlns:a16="http://schemas.microsoft.com/office/drawing/2014/main" id="{52AC9F80-16DD-183C-06AA-ABA12ACEA3C2}"/>
              </a:ext>
            </a:extLst>
          </p:cNvPr>
          <p:cNvSpPr txBox="1"/>
          <p:nvPr/>
        </p:nvSpPr>
        <p:spPr>
          <a:xfrm>
            <a:off x="167640" y="548324"/>
            <a:ext cx="12259056" cy="4247317"/>
          </a:xfrm>
          <a:prstGeom prst="rect">
            <a:avLst/>
          </a:prstGeom>
          <a:noFill/>
        </p:spPr>
        <p:txBody>
          <a:bodyPr wrap="square">
            <a:spAutoFit/>
          </a:bodyPr>
          <a:lstStyle/>
          <a:p>
            <a:pPr marL="285750" indent="-285750" fontAlgn="base">
              <a:buFont typeface="Arial" panose="020B0604020202020204" pitchFamily="34" charset="0"/>
              <a:buChar char="•"/>
            </a:pPr>
            <a:r>
              <a:rPr lang="en-US" i="0" dirty="0">
                <a:solidFill>
                  <a:srgbClr val="000000"/>
                </a:solidFill>
                <a:effectLst/>
                <a:latin typeface="opensans"/>
              </a:rPr>
              <a:t>The training process happens in two steps. </a:t>
            </a:r>
          </a:p>
          <a:p>
            <a:pPr marL="742950" lvl="1" indent="-285750" fontAlgn="base">
              <a:buFont typeface="Arial" panose="020B0604020202020204" pitchFamily="34" charset="0"/>
              <a:buChar char="•"/>
            </a:pPr>
            <a:r>
              <a:rPr lang="en-US" i="0" dirty="0">
                <a:solidFill>
                  <a:srgbClr val="000000"/>
                </a:solidFill>
                <a:effectLst/>
                <a:latin typeface="opensans"/>
              </a:rPr>
              <a:t>First there’s a “forward pass,” </a:t>
            </a:r>
          </a:p>
          <a:p>
            <a:pPr marL="1200150" lvl="2" indent="-285750" fontAlgn="base">
              <a:buFont typeface="Arial" panose="020B0604020202020204" pitchFamily="34" charset="0"/>
              <a:buChar char="•"/>
            </a:pPr>
            <a:r>
              <a:rPr lang="en-US" i="0" dirty="0">
                <a:solidFill>
                  <a:srgbClr val="000000"/>
                </a:solidFill>
                <a:effectLst/>
                <a:latin typeface="opensans"/>
              </a:rPr>
              <a:t>where the water is turned on and you check if it comes out the right faucet. </a:t>
            </a:r>
          </a:p>
          <a:p>
            <a:pPr marL="1200150" lvl="2" indent="-285750" fontAlgn="base">
              <a:buFont typeface="Arial" panose="020B0604020202020204" pitchFamily="34" charset="0"/>
              <a:buChar char="•"/>
            </a:pPr>
            <a:r>
              <a:rPr lang="en-US" i="0" dirty="0">
                <a:solidFill>
                  <a:srgbClr val="000000"/>
                </a:solidFill>
                <a:effectLst/>
                <a:latin typeface="opensans"/>
              </a:rPr>
              <a:t>Then the water is turned off </a:t>
            </a:r>
          </a:p>
          <a:p>
            <a:pPr marL="742950" lvl="1" indent="-285750" fontAlgn="base">
              <a:buFont typeface="Arial" panose="020B0604020202020204" pitchFamily="34" charset="0"/>
              <a:buChar char="•"/>
            </a:pPr>
            <a:r>
              <a:rPr lang="en-US" i="0" dirty="0">
                <a:solidFill>
                  <a:srgbClr val="000000"/>
                </a:solidFill>
                <a:effectLst/>
                <a:latin typeface="opensans"/>
              </a:rPr>
              <a:t>Second there’s a “backward pass” </a:t>
            </a:r>
          </a:p>
          <a:p>
            <a:pPr marL="1200150" lvl="2" indent="-285750" fontAlgn="base">
              <a:buFont typeface="Arial" panose="020B0604020202020204" pitchFamily="34" charset="0"/>
              <a:buChar char="•"/>
            </a:pPr>
            <a:r>
              <a:rPr lang="en-US" i="0" dirty="0">
                <a:solidFill>
                  <a:srgbClr val="000000"/>
                </a:solidFill>
                <a:effectLst/>
                <a:latin typeface="opensans"/>
              </a:rPr>
              <a:t>where the squirrels race along each pipe tightening and loosening valves. </a:t>
            </a:r>
          </a:p>
          <a:p>
            <a:pPr marL="1200150" lvl="2" indent="-285750" fontAlgn="base">
              <a:buFont typeface="Arial" panose="020B0604020202020204" pitchFamily="34" charset="0"/>
              <a:buChar char="•"/>
            </a:pPr>
            <a:r>
              <a:rPr lang="en-US" i="0" dirty="0">
                <a:solidFill>
                  <a:srgbClr val="000000"/>
                </a:solidFill>
                <a:effectLst/>
                <a:latin typeface="opensans"/>
              </a:rPr>
              <a:t>In digital neural networks, the role of the squirrels is played by an algorithm called backpropagation, </a:t>
            </a:r>
          </a:p>
          <a:p>
            <a:pPr marL="1657350" lvl="3" indent="-285750" fontAlgn="base">
              <a:buFont typeface="Arial" panose="020B0604020202020204" pitchFamily="34" charset="0"/>
              <a:buChar char="•"/>
            </a:pPr>
            <a:r>
              <a:rPr lang="en-US" i="0" dirty="0">
                <a:solidFill>
                  <a:srgbClr val="000000"/>
                </a:solidFill>
                <a:effectLst/>
                <a:latin typeface="opensans"/>
              </a:rPr>
              <a:t>which “walks backward” through the network, using calculus to estimate how much to change each weight parameter. </a:t>
            </a:r>
          </a:p>
          <a:p>
            <a:pPr marL="285750" indent="-285750" fontAlgn="base">
              <a:buFont typeface="Arial" panose="020B0604020202020204" pitchFamily="34" charset="0"/>
              <a:buChar char="•"/>
            </a:pPr>
            <a:r>
              <a:rPr lang="en-US" i="0" dirty="0">
                <a:solidFill>
                  <a:srgbClr val="000000"/>
                </a:solidFill>
                <a:effectLst/>
                <a:latin typeface="opensans"/>
              </a:rPr>
              <a:t>Completing this process</a:t>
            </a:r>
          </a:p>
          <a:p>
            <a:pPr marL="742950" lvl="1" indent="-285750" fontAlgn="base">
              <a:buFont typeface="Arial" panose="020B0604020202020204" pitchFamily="34" charset="0"/>
              <a:buChar char="•"/>
            </a:pPr>
            <a:r>
              <a:rPr lang="en-US" i="0" dirty="0">
                <a:solidFill>
                  <a:srgbClr val="000000"/>
                </a:solidFill>
                <a:effectLst/>
                <a:latin typeface="opensans"/>
              </a:rPr>
              <a:t>doing a forward pass with one example and then a backward pass to improve the network’s performance on that example</a:t>
            </a:r>
          </a:p>
          <a:p>
            <a:pPr marL="1200150" lvl="2" indent="-285750" fontAlgn="base">
              <a:buFont typeface="Arial" panose="020B0604020202020204" pitchFamily="34" charset="0"/>
              <a:buChar char="•"/>
            </a:pPr>
            <a:r>
              <a:rPr lang="en-US" i="0" dirty="0">
                <a:solidFill>
                  <a:srgbClr val="000000"/>
                </a:solidFill>
                <a:effectLst/>
                <a:latin typeface="opensans"/>
              </a:rPr>
              <a:t>requires hundreds of billions of mathematical operations. </a:t>
            </a:r>
          </a:p>
          <a:p>
            <a:pPr marL="1200150" lvl="2" indent="-285750" fontAlgn="base">
              <a:buFont typeface="Arial" panose="020B0604020202020204" pitchFamily="34" charset="0"/>
              <a:buChar char="•"/>
            </a:pPr>
            <a:r>
              <a:rPr lang="en-US" i="0" dirty="0">
                <a:solidFill>
                  <a:srgbClr val="000000"/>
                </a:solidFill>
                <a:effectLst/>
                <a:latin typeface="opensans"/>
              </a:rPr>
              <a:t>And training a model as big as GPT-3 requires repeating the process across many, many examples. </a:t>
            </a:r>
          </a:p>
          <a:p>
            <a:pPr marL="1200150" lvl="2" indent="-285750" fontAlgn="base">
              <a:buFont typeface="Arial" panose="020B0604020202020204" pitchFamily="34" charset="0"/>
              <a:buChar char="•"/>
            </a:pPr>
            <a:r>
              <a:rPr lang="en-US" i="0" dirty="0">
                <a:solidFill>
                  <a:srgbClr val="000000"/>
                </a:solidFill>
                <a:effectLst/>
                <a:latin typeface="opensans"/>
              </a:rPr>
              <a:t>OpenAI estimates that it took more than 300 billion trillion floating point calculations to train GPT-3</a:t>
            </a:r>
          </a:p>
          <a:p>
            <a:pPr marL="1657350" lvl="3" indent="-285750" fontAlgn="base">
              <a:buFont typeface="Arial" panose="020B0604020202020204" pitchFamily="34" charset="0"/>
              <a:buChar char="•"/>
            </a:pPr>
            <a:r>
              <a:rPr lang="en-US" i="0" dirty="0">
                <a:solidFill>
                  <a:srgbClr val="000000"/>
                </a:solidFill>
                <a:effectLst/>
                <a:latin typeface="opensans"/>
              </a:rPr>
              <a:t>that’s months of work for dozens of high-end computer chips.</a:t>
            </a:r>
          </a:p>
        </p:txBody>
      </p:sp>
    </p:spTree>
    <p:extLst>
      <p:ext uri="{BB962C8B-B14F-4D97-AF65-F5344CB8AC3E}">
        <p14:creationId xmlns:p14="http://schemas.microsoft.com/office/powerpoint/2010/main" val="34291066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C0C8-3B63-1030-193F-C0AC8EC09A58}"/>
              </a:ext>
            </a:extLst>
          </p:cNvPr>
          <p:cNvSpPr>
            <a:spLocks noGrp="1"/>
          </p:cNvSpPr>
          <p:nvPr>
            <p:ph type="title"/>
          </p:nvPr>
        </p:nvSpPr>
        <p:spPr>
          <a:xfrm>
            <a:off x="502920" y="0"/>
            <a:ext cx="10850880" cy="576707"/>
          </a:xfrm>
        </p:spPr>
        <p:txBody>
          <a:bodyPr>
            <a:noAutofit/>
          </a:bodyPr>
          <a:lstStyle/>
          <a:p>
            <a:pPr algn="ctr" fontAlgn="base"/>
            <a:r>
              <a:rPr lang="en-US" sz="2800" b="1" i="0" u="sng" dirty="0">
                <a:solidFill>
                  <a:srgbClr val="273239"/>
                </a:solidFill>
                <a:effectLst/>
                <a:latin typeface="Nunito" pitchFamily="2" charset="0"/>
              </a:rPr>
              <a:t>The surprising performance of GPT-3</a:t>
            </a:r>
          </a:p>
        </p:txBody>
      </p:sp>
      <p:sp>
        <p:nvSpPr>
          <p:cNvPr id="4" name="TextBox 3">
            <a:extLst>
              <a:ext uri="{FF2B5EF4-FFF2-40B4-BE49-F238E27FC236}">
                <a16:creationId xmlns:a16="http://schemas.microsoft.com/office/drawing/2014/main" id="{68A80FB3-9819-AF75-197A-62F01D1BFC97}"/>
              </a:ext>
            </a:extLst>
          </p:cNvPr>
          <p:cNvSpPr txBox="1"/>
          <p:nvPr/>
        </p:nvSpPr>
        <p:spPr>
          <a:xfrm>
            <a:off x="706374" y="758952"/>
            <a:ext cx="11391138" cy="369332"/>
          </a:xfrm>
          <a:prstGeom prst="rect">
            <a:avLst/>
          </a:prstGeom>
          <a:noFill/>
        </p:spPr>
        <p:txBody>
          <a:bodyPr wrap="square">
            <a:spAutoFit/>
          </a:bodyPr>
          <a:lstStyle/>
          <a:p>
            <a:pPr algn="l" rtl="0" fontAlgn="base"/>
            <a:endParaRPr lang="en-US" b="0" i="0" dirty="0">
              <a:solidFill>
                <a:srgbClr val="273239"/>
              </a:solidFill>
              <a:effectLst/>
            </a:endParaRPr>
          </a:p>
        </p:txBody>
      </p:sp>
      <p:sp>
        <p:nvSpPr>
          <p:cNvPr id="7" name="TextBox 6">
            <a:extLst>
              <a:ext uri="{FF2B5EF4-FFF2-40B4-BE49-F238E27FC236}">
                <a16:creationId xmlns:a16="http://schemas.microsoft.com/office/drawing/2014/main" id="{52AC9F80-16DD-183C-06AA-ABA12ACEA3C2}"/>
              </a:ext>
            </a:extLst>
          </p:cNvPr>
          <p:cNvSpPr txBox="1"/>
          <p:nvPr/>
        </p:nvSpPr>
        <p:spPr>
          <a:xfrm>
            <a:off x="167640" y="548324"/>
            <a:ext cx="12259056" cy="369332"/>
          </a:xfrm>
          <a:prstGeom prst="rect">
            <a:avLst/>
          </a:prstGeom>
          <a:noFill/>
        </p:spPr>
        <p:txBody>
          <a:bodyPr wrap="square">
            <a:spAutoFit/>
          </a:bodyPr>
          <a:lstStyle/>
          <a:p>
            <a:pPr marL="285750" indent="-285750" fontAlgn="base">
              <a:buFont typeface="Arial" panose="020B0604020202020204" pitchFamily="34" charset="0"/>
              <a:buChar char="•"/>
            </a:pPr>
            <a:r>
              <a:rPr lang="en-US" i="0" dirty="0">
                <a:solidFill>
                  <a:srgbClr val="000000"/>
                </a:solidFill>
                <a:effectLst/>
                <a:latin typeface="opensans"/>
              </a:rPr>
              <a:t>The training process happens in two steps</a:t>
            </a:r>
            <a:r>
              <a:rPr lang="en-US" i="0">
                <a:solidFill>
                  <a:srgbClr val="000000"/>
                </a:solidFill>
                <a:effectLst/>
                <a:latin typeface="opensans"/>
              </a:rPr>
              <a:t>. </a:t>
            </a:r>
            <a:endParaRPr lang="en-US" i="0" dirty="0">
              <a:solidFill>
                <a:srgbClr val="000000"/>
              </a:solidFill>
              <a:effectLst/>
              <a:latin typeface="opensans"/>
            </a:endParaRPr>
          </a:p>
        </p:txBody>
      </p:sp>
    </p:spTree>
    <p:extLst>
      <p:ext uri="{BB962C8B-B14F-4D97-AF65-F5344CB8AC3E}">
        <p14:creationId xmlns:p14="http://schemas.microsoft.com/office/powerpoint/2010/main" val="3708113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C0C8-3B63-1030-193F-C0AC8EC09A58}"/>
              </a:ext>
            </a:extLst>
          </p:cNvPr>
          <p:cNvSpPr>
            <a:spLocks noGrp="1"/>
          </p:cNvSpPr>
          <p:nvPr>
            <p:ph type="title"/>
          </p:nvPr>
        </p:nvSpPr>
        <p:spPr>
          <a:xfrm>
            <a:off x="838200" y="0"/>
            <a:ext cx="10515600" cy="576707"/>
          </a:xfrm>
        </p:spPr>
        <p:txBody>
          <a:bodyPr>
            <a:normAutofit fontScale="90000"/>
          </a:bodyPr>
          <a:lstStyle/>
          <a:p>
            <a:pPr algn="ctr" fontAlgn="base"/>
            <a:r>
              <a:rPr lang="en-US" b="1" i="0" u="sng" dirty="0">
                <a:solidFill>
                  <a:srgbClr val="273239"/>
                </a:solidFill>
                <a:effectLst/>
                <a:latin typeface="Nunito" pitchFamily="2" charset="0"/>
              </a:rPr>
              <a:t>Characteristics of an Algorithm</a:t>
            </a:r>
            <a:r>
              <a:rPr lang="en-US" sz="3600" i="0" dirty="0">
                <a:solidFill>
                  <a:srgbClr val="273239"/>
                </a:solidFill>
                <a:effectLst/>
                <a:latin typeface="Nunito" pitchFamily="2" charset="0"/>
              </a:rPr>
              <a:t> </a:t>
            </a:r>
            <a:r>
              <a:rPr lang="en-US" sz="3600" i="0" dirty="0" err="1">
                <a:solidFill>
                  <a:srgbClr val="273239"/>
                </a:solidFill>
                <a:effectLst/>
                <a:latin typeface="Nunito" pitchFamily="2" charset="0"/>
              </a:rPr>
              <a:t>conti</a:t>
            </a:r>
            <a:r>
              <a:rPr lang="en-US" sz="3600" i="0" dirty="0">
                <a:solidFill>
                  <a:srgbClr val="273239"/>
                </a:solidFill>
                <a:effectLst/>
                <a:latin typeface="Nunito" pitchFamily="2" charset="0"/>
              </a:rPr>
              <a:t>…</a:t>
            </a:r>
          </a:p>
        </p:txBody>
      </p:sp>
      <p:sp>
        <p:nvSpPr>
          <p:cNvPr id="4" name="TextBox 3">
            <a:extLst>
              <a:ext uri="{FF2B5EF4-FFF2-40B4-BE49-F238E27FC236}">
                <a16:creationId xmlns:a16="http://schemas.microsoft.com/office/drawing/2014/main" id="{68A80FB3-9819-AF75-197A-62F01D1BFC97}"/>
              </a:ext>
            </a:extLst>
          </p:cNvPr>
          <p:cNvSpPr txBox="1"/>
          <p:nvPr/>
        </p:nvSpPr>
        <p:spPr>
          <a:xfrm>
            <a:off x="706374" y="758952"/>
            <a:ext cx="11391138" cy="6186309"/>
          </a:xfrm>
          <a:prstGeom prst="rect">
            <a:avLst/>
          </a:prstGeom>
          <a:noFill/>
        </p:spPr>
        <p:txBody>
          <a:bodyPr wrap="square">
            <a:spAutoFit/>
          </a:bodyPr>
          <a:lstStyle/>
          <a:p>
            <a:pPr algn="l" fontAlgn="base">
              <a:buFont typeface="Arial" panose="020B0604020202020204" pitchFamily="34" charset="0"/>
              <a:buChar char="•"/>
            </a:pPr>
            <a:r>
              <a:rPr lang="en-US" b="1" i="0" dirty="0">
                <a:solidFill>
                  <a:srgbClr val="273239"/>
                </a:solidFill>
                <a:effectLst/>
                <a:latin typeface="Nunito" pitchFamily="2" charset="0"/>
              </a:rPr>
              <a:t> Feasible:</a:t>
            </a:r>
            <a:r>
              <a:rPr lang="en-US" b="0" i="0" dirty="0">
                <a:solidFill>
                  <a:srgbClr val="273239"/>
                </a:solidFill>
                <a:effectLst/>
                <a:latin typeface="Nunito" pitchFamily="2" charset="0"/>
              </a:rPr>
              <a:t> </a:t>
            </a:r>
          </a:p>
          <a:p>
            <a:pPr lvl="1" fontAlgn="base">
              <a:buFont typeface="Arial" panose="020B0604020202020204" pitchFamily="34" charset="0"/>
              <a:buChar char="•"/>
            </a:pPr>
            <a:r>
              <a:rPr lang="en-US" b="0" i="0" dirty="0">
                <a:solidFill>
                  <a:srgbClr val="273239"/>
                </a:solidFill>
                <a:effectLst/>
                <a:latin typeface="Nunito" pitchFamily="2" charset="0"/>
              </a:rPr>
              <a:t>The algorithm must be simple, generic, and practical, with the current  Tech , but not future technology</a:t>
            </a:r>
          </a:p>
          <a:p>
            <a:pPr algn="l" fontAlgn="base">
              <a:buFont typeface="Arial" panose="020B0604020202020204" pitchFamily="34" charset="0"/>
              <a:buChar char="•"/>
            </a:pPr>
            <a:endParaRPr lang="en-US" b="1" i="0" dirty="0">
              <a:solidFill>
                <a:srgbClr val="273239"/>
              </a:solidFill>
              <a:effectLst/>
              <a:latin typeface="Nunito" pitchFamily="2" charset="0"/>
            </a:endParaRPr>
          </a:p>
          <a:p>
            <a:pPr algn="l" fontAlgn="base">
              <a:buFont typeface="Arial" panose="020B0604020202020204" pitchFamily="34" charset="0"/>
              <a:buChar char="•"/>
            </a:pPr>
            <a:r>
              <a:rPr lang="en-US" b="1" i="0" dirty="0">
                <a:solidFill>
                  <a:srgbClr val="273239"/>
                </a:solidFill>
                <a:effectLst/>
                <a:latin typeface="Nunito" pitchFamily="2" charset="0"/>
              </a:rPr>
              <a:t> Language Independent:</a:t>
            </a:r>
            <a:r>
              <a:rPr lang="en-US" b="0" i="0" dirty="0">
                <a:solidFill>
                  <a:srgbClr val="273239"/>
                </a:solidFill>
                <a:effectLst/>
                <a:latin typeface="Nunito" pitchFamily="2" charset="0"/>
              </a:rPr>
              <a:t> </a:t>
            </a:r>
          </a:p>
          <a:p>
            <a:pPr lvl="1" fontAlgn="base">
              <a:buFont typeface="Arial" panose="020B0604020202020204" pitchFamily="34" charset="0"/>
              <a:buChar char="•"/>
            </a:pPr>
            <a:r>
              <a:rPr lang="en-US" b="0" i="0" dirty="0">
                <a:solidFill>
                  <a:srgbClr val="273239"/>
                </a:solidFill>
                <a:effectLst/>
                <a:latin typeface="Nunito" pitchFamily="2" charset="0"/>
              </a:rPr>
              <a:t> it must be just plain instructions that can be implemented in any language, yet same output</a:t>
            </a:r>
          </a:p>
          <a:p>
            <a:pPr algn="l" fontAlgn="base">
              <a:buFont typeface="Arial" panose="020B0604020202020204" pitchFamily="34" charset="0"/>
              <a:buChar char="•"/>
            </a:pPr>
            <a:endParaRPr lang="en-US" b="1" i="0" dirty="0">
              <a:solidFill>
                <a:srgbClr val="273239"/>
              </a:solidFill>
              <a:effectLst/>
              <a:latin typeface="Nunito" pitchFamily="2" charset="0"/>
            </a:endParaRPr>
          </a:p>
          <a:p>
            <a:pPr algn="l" fontAlgn="base">
              <a:buFont typeface="Arial" panose="020B0604020202020204" pitchFamily="34" charset="0"/>
              <a:buChar char="•"/>
            </a:pPr>
            <a:r>
              <a:rPr lang="en-US" b="1" i="0" dirty="0">
                <a:solidFill>
                  <a:srgbClr val="273239"/>
                </a:solidFill>
                <a:effectLst/>
                <a:latin typeface="Nunito" pitchFamily="2" charset="0"/>
              </a:rPr>
              <a:t> Input</a:t>
            </a:r>
            <a:r>
              <a:rPr lang="en-US" b="0" i="0" dirty="0">
                <a:solidFill>
                  <a:srgbClr val="273239"/>
                </a:solidFill>
                <a:effectLst/>
                <a:latin typeface="Nunito" pitchFamily="2" charset="0"/>
              </a:rPr>
              <a:t>: </a:t>
            </a:r>
          </a:p>
          <a:p>
            <a:pPr lvl="1" fontAlgn="base">
              <a:buFont typeface="Arial" panose="020B0604020202020204" pitchFamily="34" charset="0"/>
              <a:buChar char="•"/>
            </a:pPr>
            <a:r>
              <a:rPr lang="en-US" b="0" i="0" dirty="0">
                <a:solidFill>
                  <a:srgbClr val="273239"/>
                </a:solidFill>
                <a:effectLst/>
                <a:latin typeface="Nunito" pitchFamily="2" charset="0"/>
              </a:rPr>
              <a:t>An algorithm has zero or more inputs. Must be well defined </a:t>
            </a:r>
          </a:p>
          <a:p>
            <a:pPr algn="l" fontAlgn="base">
              <a:buFont typeface="Arial" panose="020B0604020202020204" pitchFamily="34" charset="0"/>
              <a:buChar char="•"/>
            </a:pPr>
            <a:endParaRPr lang="en-US" b="0" i="0" dirty="0">
              <a:solidFill>
                <a:srgbClr val="273239"/>
              </a:solidFill>
              <a:effectLst/>
              <a:latin typeface="Nunito" pitchFamily="2" charset="0"/>
            </a:endParaRPr>
          </a:p>
          <a:p>
            <a:pPr algn="l" fontAlgn="base">
              <a:buFont typeface="Arial" panose="020B0604020202020204" pitchFamily="34" charset="0"/>
              <a:buChar char="•"/>
            </a:pPr>
            <a:r>
              <a:rPr lang="en-US" b="0" i="0" dirty="0">
                <a:solidFill>
                  <a:srgbClr val="273239"/>
                </a:solidFill>
                <a:effectLst/>
                <a:latin typeface="Nunito" pitchFamily="2" charset="0"/>
              </a:rPr>
              <a:t> </a:t>
            </a:r>
            <a:r>
              <a:rPr lang="en-US" b="1" i="0" dirty="0">
                <a:solidFill>
                  <a:srgbClr val="273239"/>
                </a:solidFill>
                <a:effectLst/>
                <a:latin typeface="Nunito" pitchFamily="2" charset="0"/>
              </a:rPr>
              <a:t>Output</a:t>
            </a:r>
            <a:r>
              <a:rPr lang="en-US" b="0" i="0" dirty="0">
                <a:solidFill>
                  <a:srgbClr val="273239"/>
                </a:solidFill>
                <a:effectLst/>
                <a:latin typeface="Nunito" pitchFamily="2" charset="0"/>
              </a:rPr>
              <a:t>: </a:t>
            </a:r>
          </a:p>
          <a:p>
            <a:pPr lvl="1" fontAlgn="base">
              <a:buFont typeface="Arial" panose="020B0604020202020204" pitchFamily="34" charset="0"/>
              <a:buChar char="•"/>
            </a:pPr>
            <a:r>
              <a:rPr lang="en-US" b="0" i="0" dirty="0">
                <a:solidFill>
                  <a:srgbClr val="273239"/>
                </a:solidFill>
                <a:effectLst/>
                <a:latin typeface="Nunito" pitchFamily="2" charset="0"/>
              </a:rPr>
              <a:t>An algorithm produces at least one output. Must be well defined </a:t>
            </a:r>
          </a:p>
          <a:p>
            <a:pPr algn="l" fontAlgn="base">
              <a:buFont typeface="Arial" panose="020B0604020202020204" pitchFamily="34" charset="0"/>
              <a:buChar char="•"/>
            </a:pPr>
            <a:endParaRPr lang="en-US" b="1" i="0" dirty="0">
              <a:solidFill>
                <a:srgbClr val="273239"/>
              </a:solidFill>
              <a:effectLst/>
              <a:latin typeface="Nunito" pitchFamily="2" charset="0"/>
            </a:endParaRPr>
          </a:p>
          <a:p>
            <a:pPr algn="l" fontAlgn="base">
              <a:buFont typeface="Arial" panose="020B0604020202020204" pitchFamily="34" charset="0"/>
              <a:buChar char="•"/>
            </a:pPr>
            <a:r>
              <a:rPr lang="en-US" b="1" i="0" dirty="0">
                <a:solidFill>
                  <a:srgbClr val="273239"/>
                </a:solidFill>
                <a:effectLst/>
                <a:latin typeface="Nunito" pitchFamily="2" charset="0"/>
              </a:rPr>
              <a:t> Definiteness:</a:t>
            </a:r>
            <a:r>
              <a:rPr lang="en-US" b="0" i="0" dirty="0">
                <a:solidFill>
                  <a:srgbClr val="273239"/>
                </a:solidFill>
                <a:effectLst/>
                <a:latin typeface="Nunito" pitchFamily="2" charset="0"/>
              </a:rPr>
              <a:t> </a:t>
            </a:r>
          </a:p>
          <a:p>
            <a:pPr lvl="1" fontAlgn="base">
              <a:buFont typeface="Arial" panose="020B0604020202020204" pitchFamily="34" charset="0"/>
              <a:buChar char="•"/>
            </a:pPr>
            <a:r>
              <a:rPr lang="en-US" b="0" i="0" dirty="0">
                <a:solidFill>
                  <a:srgbClr val="273239"/>
                </a:solidFill>
                <a:effectLst/>
                <a:latin typeface="Nunito" pitchFamily="2" charset="0"/>
              </a:rPr>
              <a:t> All instructions in an algorithm must be unambiguous, precise, and easy to interpret. </a:t>
            </a:r>
          </a:p>
          <a:p>
            <a:pPr lvl="1" fontAlgn="base"/>
            <a:endParaRPr lang="en-US" dirty="0">
              <a:solidFill>
                <a:srgbClr val="273239"/>
              </a:solidFill>
              <a:latin typeface="Nunito" pitchFamily="2" charset="0"/>
            </a:endParaRPr>
          </a:p>
          <a:p>
            <a:pPr fontAlgn="base">
              <a:buFont typeface="Arial" panose="020B0604020202020204" pitchFamily="34" charset="0"/>
              <a:buChar char="•"/>
            </a:pPr>
            <a:r>
              <a:rPr lang="en-US" dirty="0">
                <a:solidFill>
                  <a:srgbClr val="273239"/>
                </a:solidFill>
                <a:latin typeface="Nunito" pitchFamily="2" charset="0"/>
              </a:rPr>
              <a:t> </a:t>
            </a:r>
            <a:r>
              <a:rPr lang="en-US" b="1" i="0" dirty="0">
                <a:solidFill>
                  <a:srgbClr val="273239"/>
                </a:solidFill>
                <a:effectLst/>
                <a:latin typeface="Nunito" pitchFamily="2" charset="0"/>
              </a:rPr>
              <a:t>Finiteness:</a:t>
            </a:r>
            <a:r>
              <a:rPr lang="en-US" b="0" i="0" dirty="0">
                <a:solidFill>
                  <a:srgbClr val="273239"/>
                </a:solidFill>
                <a:effectLst/>
                <a:latin typeface="Nunito" pitchFamily="2" charset="0"/>
              </a:rPr>
              <a:t> </a:t>
            </a:r>
          </a:p>
          <a:p>
            <a:pPr lvl="1" fontAlgn="base">
              <a:buFont typeface="Arial" panose="020B0604020202020204" pitchFamily="34" charset="0"/>
              <a:buChar char="•"/>
            </a:pPr>
            <a:r>
              <a:rPr lang="en-US" dirty="0">
                <a:solidFill>
                  <a:srgbClr val="273239"/>
                </a:solidFill>
                <a:latin typeface="Nunito" pitchFamily="2" charset="0"/>
              </a:rPr>
              <a:t> </a:t>
            </a:r>
            <a:r>
              <a:rPr lang="en-US" b="0" i="0" dirty="0">
                <a:solidFill>
                  <a:srgbClr val="273239"/>
                </a:solidFill>
                <a:effectLst/>
                <a:latin typeface="Nunito" pitchFamily="2" charset="0"/>
              </a:rPr>
              <a:t>An algorithm must terminate after a finite number of steps in all test cases.</a:t>
            </a:r>
          </a:p>
          <a:p>
            <a:pPr lvl="1" fontAlgn="base">
              <a:buFont typeface="Arial" panose="020B0604020202020204" pitchFamily="34" charset="0"/>
              <a:buChar char="•"/>
            </a:pPr>
            <a:r>
              <a:rPr lang="en-US" dirty="0">
                <a:solidFill>
                  <a:srgbClr val="273239"/>
                </a:solidFill>
                <a:latin typeface="Nunito" pitchFamily="2" charset="0"/>
              </a:rPr>
              <a:t> </a:t>
            </a:r>
            <a:r>
              <a:rPr lang="en-US" b="0" i="0" dirty="0">
                <a:solidFill>
                  <a:srgbClr val="273239"/>
                </a:solidFill>
                <a:effectLst/>
                <a:latin typeface="Nunito" pitchFamily="2" charset="0"/>
              </a:rPr>
              <a:t>Infinite loops or recursive functions without base conditions do not possess finiteness.</a:t>
            </a:r>
          </a:p>
          <a:p>
            <a:pPr algn="l" fontAlgn="base">
              <a:buFont typeface="Arial" panose="020B0604020202020204" pitchFamily="34" charset="0"/>
              <a:buChar char="•"/>
            </a:pPr>
            <a:endParaRPr lang="en-US" b="1" i="0" dirty="0">
              <a:solidFill>
                <a:srgbClr val="273239"/>
              </a:solidFill>
              <a:effectLst/>
              <a:latin typeface="Nunito" pitchFamily="2" charset="0"/>
            </a:endParaRPr>
          </a:p>
          <a:p>
            <a:pPr algn="l" fontAlgn="base">
              <a:buFont typeface="Arial" panose="020B0604020202020204" pitchFamily="34" charset="0"/>
              <a:buChar char="•"/>
            </a:pPr>
            <a:r>
              <a:rPr lang="en-US" b="1" i="0" dirty="0">
                <a:solidFill>
                  <a:srgbClr val="273239"/>
                </a:solidFill>
                <a:effectLst/>
                <a:latin typeface="Nunito" pitchFamily="2" charset="0"/>
              </a:rPr>
              <a:t>Effectiveness: </a:t>
            </a:r>
          </a:p>
          <a:p>
            <a:pPr lvl="1" fontAlgn="base">
              <a:buFont typeface="Arial" panose="020B0604020202020204" pitchFamily="34" charset="0"/>
              <a:buChar char="•"/>
            </a:pPr>
            <a:r>
              <a:rPr lang="en-US" b="0" i="0" dirty="0">
                <a:solidFill>
                  <a:srgbClr val="273239"/>
                </a:solidFill>
                <a:effectLst/>
                <a:latin typeface="Nunito" pitchFamily="2" charset="0"/>
              </a:rPr>
              <a:t>An algorithm must be developed by using very basic, simple, and feasible operations so that one can trace it out by using just paper and pencil.</a:t>
            </a:r>
            <a:endParaRPr lang="en-IN" dirty="0"/>
          </a:p>
        </p:txBody>
      </p:sp>
    </p:spTree>
    <p:extLst>
      <p:ext uri="{BB962C8B-B14F-4D97-AF65-F5344CB8AC3E}">
        <p14:creationId xmlns:p14="http://schemas.microsoft.com/office/powerpoint/2010/main" val="666825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C0C8-3B63-1030-193F-C0AC8EC09A58}"/>
              </a:ext>
            </a:extLst>
          </p:cNvPr>
          <p:cNvSpPr>
            <a:spLocks noGrp="1"/>
          </p:cNvSpPr>
          <p:nvPr>
            <p:ph type="title"/>
          </p:nvPr>
        </p:nvSpPr>
        <p:spPr>
          <a:xfrm>
            <a:off x="838200" y="0"/>
            <a:ext cx="10515600" cy="576707"/>
          </a:xfrm>
        </p:spPr>
        <p:txBody>
          <a:bodyPr>
            <a:normAutofit fontScale="90000"/>
          </a:bodyPr>
          <a:lstStyle/>
          <a:p>
            <a:pPr algn="ctr" fontAlgn="base"/>
            <a:r>
              <a:rPr lang="en-IN" b="1" i="0" u="sng" dirty="0">
                <a:solidFill>
                  <a:srgbClr val="273239"/>
                </a:solidFill>
                <a:effectLst/>
                <a:latin typeface="Nunito" pitchFamily="2" charset="0"/>
              </a:rPr>
              <a:t>Properties of Algorithm</a:t>
            </a:r>
            <a:endParaRPr lang="en-IN" b="1" i="0" dirty="0">
              <a:solidFill>
                <a:srgbClr val="273239"/>
              </a:solidFill>
              <a:effectLst/>
              <a:latin typeface="Nunito" pitchFamily="2" charset="0"/>
            </a:endParaRPr>
          </a:p>
        </p:txBody>
      </p:sp>
      <p:sp>
        <p:nvSpPr>
          <p:cNvPr id="4" name="TextBox 3">
            <a:extLst>
              <a:ext uri="{FF2B5EF4-FFF2-40B4-BE49-F238E27FC236}">
                <a16:creationId xmlns:a16="http://schemas.microsoft.com/office/drawing/2014/main" id="{68A80FB3-9819-AF75-197A-62F01D1BFC97}"/>
              </a:ext>
            </a:extLst>
          </p:cNvPr>
          <p:cNvSpPr txBox="1"/>
          <p:nvPr/>
        </p:nvSpPr>
        <p:spPr>
          <a:xfrm>
            <a:off x="706374" y="758952"/>
            <a:ext cx="11391138" cy="2585323"/>
          </a:xfrm>
          <a:prstGeom prst="rect">
            <a:avLst/>
          </a:prstGeom>
          <a:noFill/>
        </p:spPr>
        <p:txBody>
          <a:bodyPr wrap="square">
            <a:spAutoFit/>
          </a:bodyPr>
          <a:lstStyle/>
          <a:p>
            <a:pPr marL="285750" indent="-285750" algn="l" fontAlgn="base">
              <a:buFont typeface="Arial" panose="020B0604020202020204" pitchFamily="34" charset="0"/>
              <a:buChar char="•"/>
            </a:pPr>
            <a:r>
              <a:rPr lang="en-US" b="0" i="0" dirty="0">
                <a:solidFill>
                  <a:srgbClr val="273239"/>
                </a:solidFill>
                <a:effectLst/>
                <a:latin typeface="Nunito" pitchFamily="2" charset="0"/>
              </a:rPr>
              <a:t>It should terminate after a finite time.</a:t>
            </a:r>
          </a:p>
          <a:p>
            <a:pPr marL="285750" indent="-285750" algn="l" fontAlgn="base">
              <a:buFont typeface="Arial" panose="020B0604020202020204" pitchFamily="34" charset="0"/>
              <a:buChar char="•"/>
            </a:pPr>
            <a:endParaRPr lang="en-US" b="0" i="0" dirty="0">
              <a:solidFill>
                <a:srgbClr val="273239"/>
              </a:solidFill>
              <a:effectLst/>
              <a:latin typeface="Nunito" pitchFamily="2" charset="0"/>
            </a:endParaRPr>
          </a:p>
          <a:p>
            <a:pPr marL="285750" indent="-285750" algn="l" fontAlgn="base">
              <a:buFont typeface="Arial" panose="020B0604020202020204" pitchFamily="34" charset="0"/>
              <a:buChar char="•"/>
            </a:pPr>
            <a:r>
              <a:rPr lang="en-US" b="0" i="0" dirty="0">
                <a:solidFill>
                  <a:srgbClr val="273239"/>
                </a:solidFill>
                <a:effectLst/>
                <a:latin typeface="Nunito" pitchFamily="2" charset="0"/>
              </a:rPr>
              <a:t>It should produce at least one output.</a:t>
            </a:r>
          </a:p>
          <a:p>
            <a:pPr marL="285750" indent="-285750" algn="l" fontAlgn="base">
              <a:buFont typeface="Arial" panose="020B0604020202020204" pitchFamily="34" charset="0"/>
              <a:buChar char="•"/>
            </a:pPr>
            <a:endParaRPr lang="en-US" b="0" i="0" dirty="0">
              <a:solidFill>
                <a:srgbClr val="273239"/>
              </a:solidFill>
              <a:effectLst/>
              <a:latin typeface="Nunito" pitchFamily="2" charset="0"/>
            </a:endParaRPr>
          </a:p>
          <a:p>
            <a:pPr marL="285750" indent="-285750" algn="l" fontAlgn="base">
              <a:buFont typeface="Arial" panose="020B0604020202020204" pitchFamily="34" charset="0"/>
              <a:buChar char="•"/>
            </a:pPr>
            <a:r>
              <a:rPr lang="en-US" b="0" i="0" dirty="0">
                <a:solidFill>
                  <a:srgbClr val="273239"/>
                </a:solidFill>
                <a:effectLst/>
                <a:latin typeface="Nunito" pitchFamily="2" charset="0"/>
              </a:rPr>
              <a:t>It should take zero or more input.</a:t>
            </a:r>
          </a:p>
          <a:p>
            <a:pPr marL="285750" indent="-285750" algn="l" fontAlgn="base">
              <a:buFont typeface="Arial" panose="020B0604020202020204" pitchFamily="34" charset="0"/>
              <a:buChar char="•"/>
            </a:pPr>
            <a:endParaRPr lang="en-US" b="0" i="0" dirty="0">
              <a:solidFill>
                <a:srgbClr val="273239"/>
              </a:solidFill>
              <a:effectLst/>
              <a:latin typeface="Nunito" pitchFamily="2" charset="0"/>
            </a:endParaRPr>
          </a:p>
          <a:p>
            <a:pPr marL="285750" indent="-285750" algn="l" fontAlgn="base">
              <a:buFont typeface="Arial" panose="020B0604020202020204" pitchFamily="34" charset="0"/>
              <a:buChar char="•"/>
            </a:pPr>
            <a:r>
              <a:rPr lang="en-US" b="0" i="0" dirty="0">
                <a:solidFill>
                  <a:srgbClr val="273239"/>
                </a:solidFill>
                <a:effectLst/>
                <a:latin typeface="Nunito" pitchFamily="2" charset="0"/>
              </a:rPr>
              <a:t>It should be deterministic means giving the same output for the same input case.</a:t>
            </a:r>
          </a:p>
          <a:p>
            <a:pPr marL="285750" indent="-285750" algn="l" fontAlgn="base">
              <a:buFont typeface="Arial" panose="020B0604020202020204" pitchFamily="34" charset="0"/>
              <a:buChar char="•"/>
            </a:pPr>
            <a:endParaRPr lang="en-US" b="0" i="0" dirty="0">
              <a:solidFill>
                <a:srgbClr val="273239"/>
              </a:solidFill>
              <a:effectLst/>
              <a:latin typeface="Nunito" pitchFamily="2" charset="0"/>
            </a:endParaRPr>
          </a:p>
          <a:p>
            <a:pPr marL="285750" indent="-285750" algn="l" fontAlgn="base">
              <a:buFont typeface="Arial" panose="020B0604020202020204" pitchFamily="34" charset="0"/>
              <a:buChar char="•"/>
            </a:pPr>
            <a:r>
              <a:rPr lang="en-US" b="0" i="0" dirty="0">
                <a:solidFill>
                  <a:srgbClr val="273239"/>
                </a:solidFill>
                <a:effectLst/>
                <a:latin typeface="Nunito" pitchFamily="2" charset="0"/>
              </a:rPr>
              <a:t>Every step in the algorithm must be effective i.e. every step should do some work</a:t>
            </a:r>
          </a:p>
        </p:txBody>
      </p:sp>
    </p:spTree>
    <p:extLst>
      <p:ext uri="{BB962C8B-B14F-4D97-AF65-F5344CB8AC3E}">
        <p14:creationId xmlns:p14="http://schemas.microsoft.com/office/powerpoint/2010/main" val="2144589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C0C8-3B63-1030-193F-C0AC8EC09A58}"/>
              </a:ext>
            </a:extLst>
          </p:cNvPr>
          <p:cNvSpPr>
            <a:spLocks noGrp="1"/>
          </p:cNvSpPr>
          <p:nvPr>
            <p:ph type="title"/>
          </p:nvPr>
        </p:nvSpPr>
        <p:spPr>
          <a:xfrm>
            <a:off x="838200" y="0"/>
            <a:ext cx="10515600" cy="576707"/>
          </a:xfrm>
        </p:spPr>
        <p:txBody>
          <a:bodyPr>
            <a:normAutofit fontScale="90000"/>
          </a:bodyPr>
          <a:lstStyle/>
          <a:p>
            <a:pPr algn="ctr" fontAlgn="base"/>
            <a:r>
              <a:rPr lang="en-IN" b="1" i="0" u="sng" dirty="0">
                <a:solidFill>
                  <a:srgbClr val="273239"/>
                </a:solidFill>
                <a:effectLst/>
                <a:latin typeface="Nunito" pitchFamily="2" charset="0"/>
              </a:rPr>
              <a:t>Types of Algorithms</a:t>
            </a:r>
            <a:endParaRPr lang="en-IN" b="1" i="0" dirty="0">
              <a:solidFill>
                <a:srgbClr val="273239"/>
              </a:solidFill>
              <a:effectLst/>
              <a:latin typeface="Nunito" pitchFamily="2" charset="0"/>
            </a:endParaRPr>
          </a:p>
        </p:txBody>
      </p:sp>
      <p:sp>
        <p:nvSpPr>
          <p:cNvPr id="4" name="TextBox 3">
            <a:extLst>
              <a:ext uri="{FF2B5EF4-FFF2-40B4-BE49-F238E27FC236}">
                <a16:creationId xmlns:a16="http://schemas.microsoft.com/office/drawing/2014/main" id="{68A80FB3-9819-AF75-197A-62F01D1BFC97}"/>
              </a:ext>
            </a:extLst>
          </p:cNvPr>
          <p:cNvSpPr txBox="1"/>
          <p:nvPr/>
        </p:nvSpPr>
        <p:spPr>
          <a:xfrm>
            <a:off x="706374" y="758952"/>
            <a:ext cx="11391138" cy="4801314"/>
          </a:xfrm>
          <a:prstGeom prst="rect">
            <a:avLst/>
          </a:prstGeom>
          <a:noFill/>
        </p:spPr>
        <p:txBody>
          <a:bodyPr wrap="square">
            <a:spAutoFit/>
          </a:bodyPr>
          <a:lstStyle/>
          <a:p>
            <a:pPr algn="l" fontAlgn="base"/>
            <a:r>
              <a:rPr lang="en-US" b="1" i="0" dirty="0">
                <a:solidFill>
                  <a:srgbClr val="273239"/>
                </a:solidFill>
                <a:effectLst/>
              </a:rPr>
              <a:t>1. </a:t>
            </a:r>
            <a:r>
              <a:rPr lang="en-US" b="1" i="0" u="sng" dirty="0">
                <a:solidFill>
                  <a:srgbClr val="273239"/>
                </a:solidFill>
                <a:effectLst/>
                <a:hlinkClick r:id="rId2"/>
              </a:rPr>
              <a:t>Brute Force Algorithm</a:t>
            </a:r>
            <a:r>
              <a:rPr lang="en-US" b="1" i="0" u="sng" dirty="0">
                <a:solidFill>
                  <a:srgbClr val="273239"/>
                </a:solidFill>
                <a:effectLst/>
              </a:rPr>
              <a:t>:</a:t>
            </a:r>
            <a:endParaRPr lang="en-US" b="1" i="0" dirty="0">
              <a:solidFill>
                <a:srgbClr val="273239"/>
              </a:solidFill>
              <a:effectLst/>
            </a:endParaRPr>
          </a:p>
          <a:p>
            <a:pPr marL="285750" indent="-285750" fontAlgn="base">
              <a:buFont typeface="Arial" panose="020B0604020202020204" pitchFamily="34" charset="0"/>
              <a:buChar char="•"/>
            </a:pPr>
            <a:r>
              <a:rPr lang="en-US" b="0" i="0" dirty="0">
                <a:solidFill>
                  <a:srgbClr val="273239"/>
                </a:solidFill>
                <a:effectLst/>
              </a:rPr>
              <a:t>More technically it is just like iterating every possibility available to solve that problem.</a:t>
            </a:r>
          </a:p>
          <a:p>
            <a:pPr marL="285750" indent="-285750" algn="l" rtl="0" fontAlgn="base">
              <a:buFont typeface="Arial" panose="020B0604020202020204" pitchFamily="34" charset="0"/>
              <a:buChar char="•"/>
            </a:pPr>
            <a:r>
              <a:rPr lang="en-US" b="0" i="0" dirty="0">
                <a:solidFill>
                  <a:srgbClr val="273239"/>
                </a:solidFill>
                <a:effectLst/>
              </a:rPr>
              <a:t>It is the simplest approach. A brute force algorithm is the first approach that comes to finding when we see a problem.</a:t>
            </a:r>
          </a:p>
          <a:p>
            <a:pPr marL="285750" indent="-285750" algn="l" rtl="0" fontAlgn="base">
              <a:buFont typeface="Arial" panose="020B0604020202020204" pitchFamily="34" charset="0"/>
              <a:buChar char="•"/>
            </a:pPr>
            <a:r>
              <a:rPr lang="en-US" b="0" i="0" dirty="0">
                <a:solidFill>
                  <a:srgbClr val="273239"/>
                </a:solidFill>
                <a:effectLst/>
              </a:rPr>
              <a:t>Example : If there is a lock of 4-digit PIN. The digits to be chosen from 0-9 then the brute force will be trying all possible combinations one by one like 0001, 0002, 0003, 0004, and so on until we get the right PIN. In the worst case, it will take 10,000 tries to find the right combination.</a:t>
            </a:r>
          </a:p>
          <a:p>
            <a:pPr algn="l" rtl="0" fontAlgn="base"/>
            <a:endParaRPr lang="en-US" b="0" i="0" dirty="0">
              <a:solidFill>
                <a:srgbClr val="273239"/>
              </a:solidFill>
              <a:effectLst/>
            </a:endParaRPr>
          </a:p>
          <a:p>
            <a:pPr algn="l" fontAlgn="base"/>
            <a:r>
              <a:rPr lang="en-US" b="1" i="0" dirty="0">
                <a:solidFill>
                  <a:srgbClr val="273239"/>
                </a:solidFill>
                <a:effectLst/>
              </a:rPr>
              <a:t>2. </a:t>
            </a:r>
            <a:r>
              <a:rPr lang="en-US" b="1" i="0" u="sng" dirty="0">
                <a:solidFill>
                  <a:srgbClr val="273239"/>
                </a:solidFill>
                <a:effectLst/>
                <a:hlinkClick r:id="rId3"/>
              </a:rPr>
              <a:t>Recursive Algorithm</a:t>
            </a:r>
            <a:r>
              <a:rPr lang="en-US" b="1" i="0" u="sng" dirty="0">
                <a:solidFill>
                  <a:srgbClr val="273239"/>
                </a:solidFill>
                <a:effectLst/>
              </a:rPr>
              <a:t>:</a:t>
            </a:r>
            <a:endParaRPr lang="en-US" b="1" i="0" dirty="0">
              <a:solidFill>
                <a:srgbClr val="273239"/>
              </a:solidFill>
              <a:effectLst/>
            </a:endParaRPr>
          </a:p>
          <a:p>
            <a:pPr marL="285750" indent="-285750" algn="l" rtl="0" fontAlgn="base">
              <a:buFont typeface="Arial" panose="020B0604020202020204" pitchFamily="34" charset="0"/>
              <a:buChar char="•"/>
            </a:pPr>
            <a:r>
              <a:rPr lang="en-US" b="0" i="0" dirty="0">
                <a:solidFill>
                  <a:srgbClr val="273239"/>
                </a:solidFill>
                <a:effectLst/>
              </a:rPr>
              <a:t>In this case, a problem is broken into several sub-parts and called the same function again and again</a:t>
            </a:r>
          </a:p>
          <a:p>
            <a:pPr marL="285750" indent="-285750" algn="l" rtl="0" fontAlgn="base">
              <a:buFont typeface="Arial" panose="020B0604020202020204" pitchFamily="34" charset="0"/>
              <a:buChar char="•"/>
            </a:pPr>
            <a:r>
              <a:rPr lang="en-US" dirty="0">
                <a:solidFill>
                  <a:srgbClr val="273239"/>
                </a:solidFill>
              </a:rPr>
              <a:t>Some common problem :  </a:t>
            </a:r>
            <a:r>
              <a:rPr lang="en-US" dirty="0">
                <a:solidFill>
                  <a:srgbClr val="273239"/>
                </a:solidFill>
                <a:hlinkClick r:id="rId4">
                  <a:extLst>
                    <a:ext uri="{A12FA001-AC4F-418D-AE19-62706E023703}">
                      <ahyp:hlinkClr xmlns:ahyp="http://schemas.microsoft.com/office/drawing/2018/hyperlinkcolor" val="tx"/>
                    </a:ext>
                  </a:extLst>
                </a:hlinkClick>
              </a:rPr>
              <a:t>Factorial of a Number</a:t>
            </a:r>
            <a:r>
              <a:rPr lang="en-US" dirty="0">
                <a:solidFill>
                  <a:srgbClr val="273239"/>
                </a:solidFill>
              </a:rPr>
              <a:t>, </a:t>
            </a:r>
            <a:r>
              <a:rPr lang="en-US" dirty="0">
                <a:solidFill>
                  <a:srgbClr val="273239"/>
                </a:solidFill>
                <a:hlinkClick r:id="rId5">
                  <a:extLst>
                    <a:ext uri="{A12FA001-AC4F-418D-AE19-62706E023703}">
                      <ahyp:hlinkClr xmlns:ahyp="http://schemas.microsoft.com/office/drawing/2018/hyperlinkcolor" val="tx"/>
                    </a:ext>
                  </a:extLst>
                </a:hlinkClick>
              </a:rPr>
              <a:t>Fibonacci Series</a:t>
            </a:r>
            <a:r>
              <a:rPr lang="en-US" dirty="0">
                <a:solidFill>
                  <a:srgbClr val="273239"/>
                </a:solidFill>
              </a:rPr>
              <a:t>, </a:t>
            </a:r>
            <a:r>
              <a:rPr lang="en-US" dirty="0">
                <a:solidFill>
                  <a:srgbClr val="273239"/>
                </a:solidFill>
                <a:hlinkClick r:id="rId6">
                  <a:extLst>
                    <a:ext uri="{A12FA001-AC4F-418D-AE19-62706E023703}">
                      <ahyp:hlinkClr xmlns:ahyp="http://schemas.microsoft.com/office/drawing/2018/hyperlinkcolor" val="tx"/>
                    </a:ext>
                  </a:extLst>
                </a:hlinkClick>
              </a:rPr>
              <a:t>Tower of Hanoi</a:t>
            </a:r>
            <a:r>
              <a:rPr lang="en-US" dirty="0">
                <a:solidFill>
                  <a:srgbClr val="273239"/>
                </a:solidFill>
              </a:rPr>
              <a:t>, </a:t>
            </a:r>
            <a:r>
              <a:rPr lang="en-US" dirty="0">
                <a:solidFill>
                  <a:srgbClr val="273239"/>
                </a:solidFill>
                <a:hlinkClick r:id="rId7">
                  <a:extLst>
                    <a:ext uri="{A12FA001-AC4F-418D-AE19-62706E023703}">
                      <ahyp:hlinkClr xmlns:ahyp="http://schemas.microsoft.com/office/drawing/2018/hyperlinkcolor" val="tx"/>
                    </a:ext>
                  </a:extLst>
                </a:hlinkClick>
              </a:rPr>
              <a:t>DFS for Graph</a:t>
            </a:r>
            <a:r>
              <a:rPr lang="en-US" dirty="0">
                <a:solidFill>
                  <a:srgbClr val="273239"/>
                </a:solidFill>
              </a:rPr>
              <a:t>, etc.</a:t>
            </a:r>
          </a:p>
          <a:p>
            <a:pPr algn="l" rtl="0" fontAlgn="base"/>
            <a:endParaRPr lang="en-US" dirty="0">
              <a:solidFill>
                <a:srgbClr val="273239"/>
              </a:solidFill>
            </a:endParaRPr>
          </a:p>
          <a:p>
            <a:pPr algn="l" fontAlgn="base"/>
            <a:r>
              <a:rPr lang="en-US" b="1" u="sng" dirty="0">
                <a:solidFill>
                  <a:srgbClr val="0070C0"/>
                </a:solidFill>
              </a:rPr>
              <a:t>3. </a:t>
            </a:r>
            <a:r>
              <a:rPr lang="en-US" b="1" u="sng" dirty="0">
                <a:solidFill>
                  <a:srgbClr val="0070C0"/>
                </a:solidFill>
                <a:hlinkClick r:id="rId8">
                  <a:extLst>
                    <a:ext uri="{A12FA001-AC4F-418D-AE19-62706E023703}">
                      <ahyp:hlinkClr xmlns:ahyp="http://schemas.microsoft.com/office/drawing/2018/hyperlinkcolor" val="tx"/>
                    </a:ext>
                  </a:extLst>
                </a:hlinkClick>
              </a:rPr>
              <a:t>Backtracking Algorithm</a:t>
            </a:r>
            <a:r>
              <a:rPr lang="en-US" b="1" u="sng" dirty="0">
                <a:solidFill>
                  <a:srgbClr val="0070C0"/>
                </a:solidFill>
              </a:rPr>
              <a:t>:</a:t>
            </a:r>
          </a:p>
          <a:p>
            <a:pPr marL="285750" indent="-285750" algn="l" rtl="0" fontAlgn="base">
              <a:buFont typeface="Arial" panose="020B0604020202020204" pitchFamily="34" charset="0"/>
              <a:buChar char="•"/>
            </a:pPr>
            <a:r>
              <a:rPr lang="en-US" dirty="0">
                <a:solidFill>
                  <a:srgbClr val="273239"/>
                </a:solidFill>
              </a:rPr>
              <a:t>In Backtracking Algorithm, the problem is solved in an incremental way </a:t>
            </a:r>
          </a:p>
          <a:p>
            <a:pPr marL="285750" indent="-285750" algn="l" rtl="0" fontAlgn="base">
              <a:buFont typeface="Arial" panose="020B0604020202020204" pitchFamily="34" charset="0"/>
              <a:buChar char="•"/>
            </a:pPr>
            <a:r>
              <a:rPr lang="en-US" dirty="0">
                <a:solidFill>
                  <a:srgbClr val="273239"/>
                </a:solidFill>
              </a:rPr>
              <a:t>i.e. it is an algorithmic technique for solving problems recursively by trying to build a solution incrementally, one piece at a time, removing those solutions that fail to satisfy the constraints of the problem at any point of time.</a:t>
            </a:r>
          </a:p>
          <a:p>
            <a:pPr marL="285750" indent="-285750" algn="l" rtl="0" fontAlgn="base">
              <a:buFont typeface="Arial" panose="020B0604020202020204" pitchFamily="34" charset="0"/>
              <a:buChar char="•"/>
            </a:pPr>
            <a:r>
              <a:rPr lang="en-US" dirty="0">
                <a:solidFill>
                  <a:srgbClr val="273239"/>
                </a:solidFill>
              </a:rPr>
              <a:t>Some common problems : </a:t>
            </a:r>
            <a:r>
              <a:rPr lang="en-US" dirty="0">
                <a:solidFill>
                  <a:srgbClr val="273239"/>
                </a:solidFill>
                <a:hlinkClick r:id="rId9">
                  <a:extLst>
                    <a:ext uri="{A12FA001-AC4F-418D-AE19-62706E023703}">
                      <ahyp:hlinkClr xmlns:ahyp="http://schemas.microsoft.com/office/drawing/2018/hyperlinkcolor" val="tx"/>
                    </a:ext>
                  </a:extLst>
                </a:hlinkClick>
              </a:rPr>
              <a:t>Hamiltonian Cycle</a:t>
            </a:r>
            <a:r>
              <a:rPr lang="en-US" dirty="0">
                <a:solidFill>
                  <a:srgbClr val="273239"/>
                </a:solidFill>
              </a:rPr>
              <a:t>, </a:t>
            </a:r>
            <a:r>
              <a:rPr lang="en-US" dirty="0">
                <a:solidFill>
                  <a:srgbClr val="273239"/>
                </a:solidFill>
                <a:hlinkClick r:id="rId10">
                  <a:extLst>
                    <a:ext uri="{A12FA001-AC4F-418D-AE19-62706E023703}">
                      <ahyp:hlinkClr xmlns:ahyp="http://schemas.microsoft.com/office/drawing/2018/hyperlinkcolor" val="tx"/>
                    </a:ext>
                  </a:extLst>
                </a:hlinkClick>
              </a:rPr>
              <a:t>M-Coloring Problem</a:t>
            </a:r>
            <a:r>
              <a:rPr lang="en-US" dirty="0">
                <a:solidFill>
                  <a:srgbClr val="273239"/>
                </a:solidFill>
              </a:rPr>
              <a:t>, </a:t>
            </a:r>
            <a:r>
              <a:rPr lang="en-US" dirty="0">
                <a:solidFill>
                  <a:srgbClr val="273239"/>
                </a:solidFill>
                <a:hlinkClick r:id="rId11">
                  <a:extLst>
                    <a:ext uri="{A12FA001-AC4F-418D-AE19-62706E023703}">
                      <ahyp:hlinkClr xmlns:ahyp="http://schemas.microsoft.com/office/drawing/2018/hyperlinkcolor" val="tx"/>
                    </a:ext>
                  </a:extLst>
                </a:hlinkClick>
              </a:rPr>
              <a:t>N Queen Problem</a:t>
            </a:r>
            <a:r>
              <a:rPr lang="en-US" dirty="0">
                <a:solidFill>
                  <a:srgbClr val="273239"/>
                </a:solidFill>
              </a:rPr>
              <a:t>, </a:t>
            </a:r>
            <a:r>
              <a:rPr lang="en-US" dirty="0">
                <a:solidFill>
                  <a:srgbClr val="273239"/>
                </a:solidFill>
                <a:hlinkClick r:id="rId12">
                  <a:extLst>
                    <a:ext uri="{A12FA001-AC4F-418D-AE19-62706E023703}">
                      <ahyp:hlinkClr xmlns:ahyp="http://schemas.microsoft.com/office/drawing/2018/hyperlinkcolor" val="tx"/>
                    </a:ext>
                  </a:extLst>
                </a:hlinkClick>
              </a:rPr>
              <a:t>Rat in Maze Problem</a:t>
            </a:r>
            <a:r>
              <a:rPr lang="en-US" b="0" i="0" dirty="0">
                <a:solidFill>
                  <a:srgbClr val="273239"/>
                </a:solidFill>
                <a:effectLst/>
                <a:latin typeface="Nunito" pitchFamily="2" charset="0"/>
              </a:rPr>
              <a:t>, </a:t>
            </a:r>
            <a:r>
              <a:rPr lang="en-US" dirty="0">
                <a:solidFill>
                  <a:srgbClr val="273239"/>
                </a:solidFill>
              </a:rPr>
              <a:t>etc.</a:t>
            </a:r>
          </a:p>
        </p:txBody>
      </p:sp>
    </p:spTree>
    <p:extLst>
      <p:ext uri="{BB962C8B-B14F-4D97-AF65-F5344CB8AC3E}">
        <p14:creationId xmlns:p14="http://schemas.microsoft.com/office/powerpoint/2010/main" val="1417498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C0C8-3B63-1030-193F-C0AC8EC09A58}"/>
              </a:ext>
            </a:extLst>
          </p:cNvPr>
          <p:cNvSpPr>
            <a:spLocks noGrp="1"/>
          </p:cNvSpPr>
          <p:nvPr>
            <p:ph type="title"/>
          </p:nvPr>
        </p:nvSpPr>
        <p:spPr>
          <a:xfrm>
            <a:off x="838200" y="0"/>
            <a:ext cx="10515600" cy="576707"/>
          </a:xfrm>
        </p:spPr>
        <p:txBody>
          <a:bodyPr>
            <a:normAutofit fontScale="90000"/>
          </a:bodyPr>
          <a:lstStyle/>
          <a:p>
            <a:pPr algn="ctr" fontAlgn="base"/>
            <a:r>
              <a:rPr lang="en-IN" b="1" i="0" u="sng" dirty="0">
                <a:solidFill>
                  <a:srgbClr val="273239"/>
                </a:solidFill>
                <a:effectLst/>
                <a:latin typeface="Nunito" pitchFamily="2" charset="0"/>
              </a:rPr>
              <a:t>Types of Algorithms</a:t>
            </a:r>
            <a:endParaRPr lang="en-IN" b="1" i="0" dirty="0">
              <a:solidFill>
                <a:srgbClr val="273239"/>
              </a:solidFill>
              <a:effectLst/>
              <a:latin typeface="Nunito" pitchFamily="2" charset="0"/>
            </a:endParaRPr>
          </a:p>
        </p:txBody>
      </p:sp>
      <p:sp>
        <p:nvSpPr>
          <p:cNvPr id="4" name="TextBox 3">
            <a:extLst>
              <a:ext uri="{FF2B5EF4-FFF2-40B4-BE49-F238E27FC236}">
                <a16:creationId xmlns:a16="http://schemas.microsoft.com/office/drawing/2014/main" id="{68A80FB3-9819-AF75-197A-62F01D1BFC97}"/>
              </a:ext>
            </a:extLst>
          </p:cNvPr>
          <p:cNvSpPr txBox="1"/>
          <p:nvPr/>
        </p:nvSpPr>
        <p:spPr>
          <a:xfrm>
            <a:off x="706374" y="758952"/>
            <a:ext cx="11391138" cy="5909310"/>
          </a:xfrm>
          <a:prstGeom prst="rect">
            <a:avLst/>
          </a:prstGeom>
          <a:noFill/>
        </p:spPr>
        <p:txBody>
          <a:bodyPr wrap="square">
            <a:spAutoFit/>
          </a:bodyPr>
          <a:lstStyle/>
          <a:p>
            <a:pPr algn="l" rtl="0" fontAlgn="base"/>
            <a:endParaRPr lang="en-US" dirty="0">
              <a:solidFill>
                <a:srgbClr val="273239"/>
              </a:solidFill>
            </a:endParaRPr>
          </a:p>
          <a:p>
            <a:pPr fontAlgn="base"/>
            <a:r>
              <a:rPr lang="en-US" b="1" u="sng" dirty="0">
                <a:solidFill>
                  <a:srgbClr val="0070C0"/>
                </a:solidFill>
              </a:rPr>
              <a:t>4. </a:t>
            </a:r>
            <a:r>
              <a:rPr lang="en-US" b="1" u="sng" dirty="0">
                <a:solidFill>
                  <a:srgbClr val="0070C0"/>
                </a:solidFill>
                <a:hlinkClick r:id="rId2">
                  <a:extLst>
                    <a:ext uri="{A12FA001-AC4F-418D-AE19-62706E023703}">
                      <ahyp:hlinkClr xmlns:ahyp="http://schemas.microsoft.com/office/drawing/2018/hyperlinkcolor" val="tx"/>
                    </a:ext>
                  </a:extLst>
                </a:hlinkClick>
              </a:rPr>
              <a:t>Searching Algorithm</a:t>
            </a:r>
            <a:r>
              <a:rPr lang="en-US" b="1" u="sng" dirty="0">
                <a:solidFill>
                  <a:srgbClr val="0070C0"/>
                </a:solidFill>
              </a:rPr>
              <a:t>:</a:t>
            </a:r>
          </a:p>
          <a:p>
            <a:pPr marL="285750" indent="-285750" algn="l" rtl="0" fontAlgn="base">
              <a:buFont typeface="Arial" panose="020B0604020202020204" pitchFamily="34" charset="0"/>
              <a:buChar char="•"/>
            </a:pPr>
            <a:r>
              <a:rPr lang="en-US" dirty="0">
                <a:solidFill>
                  <a:srgbClr val="273239"/>
                </a:solidFill>
              </a:rPr>
              <a:t>Are used for searching elements or groups of elements from a particular data structure. </a:t>
            </a:r>
          </a:p>
          <a:p>
            <a:pPr marL="285750" indent="-285750" algn="l" rtl="0" fontAlgn="base">
              <a:buFont typeface="Arial" panose="020B0604020202020204" pitchFamily="34" charset="0"/>
              <a:buChar char="•"/>
            </a:pPr>
            <a:r>
              <a:rPr lang="en-US" dirty="0">
                <a:solidFill>
                  <a:srgbClr val="273239"/>
                </a:solidFill>
              </a:rPr>
              <a:t>They can be of different types based on their approach or the data structure in which the element should be found.</a:t>
            </a:r>
          </a:p>
          <a:p>
            <a:pPr marL="285750" indent="-285750" algn="l" rtl="0" fontAlgn="base">
              <a:buFont typeface="Arial" panose="020B0604020202020204" pitchFamily="34" charset="0"/>
              <a:buChar char="•"/>
            </a:pPr>
            <a:r>
              <a:rPr lang="en-US" dirty="0">
                <a:solidFill>
                  <a:srgbClr val="273239"/>
                </a:solidFill>
              </a:rPr>
              <a:t>Some common problems : Binary search or linear search is one example of a Searching algorithm.</a:t>
            </a:r>
          </a:p>
          <a:p>
            <a:pPr algn="l" fontAlgn="base"/>
            <a:endParaRPr lang="en-US" b="1" dirty="0">
              <a:solidFill>
                <a:srgbClr val="0070C0"/>
              </a:solidFill>
            </a:endParaRPr>
          </a:p>
          <a:p>
            <a:pPr algn="l" fontAlgn="base"/>
            <a:r>
              <a:rPr lang="en-US" b="1" dirty="0">
                <a:solidFill>
                  <a:srgbClr val="0070C0"/>
                </a:solidFill>
              </a:rPr>
              <a:t>5. </a:t>
            </a:r>
            <a:r>
              <a:rPr lang="en-US" b="1" dirty="0">
                <a:solidFill>
                  <a:srgbClr val="0070C0"/>
                </a:solidFill>
                <a:hlinkClick r:id="rId3">
                  <a:extLst>
                    <a:ext uri="{A12FA001-AC4F-418D-AE19-62706E023703}">
                      <ahyp:hlinkClr xmlns:ahyp="http://schemas.microsoft.com/office/drawing/2018/hyperlinkcolor" val="tx"/>
                    </a:ext>
                  </a:extLst>
                </a:hlinkClick>
              </a:rPr>
              <a:t>Sorting Algorithm</a:t>
            </a:r>
            <a:r>
              <a:rPr lang="en-US" b="1" dirty="0">
                <a:solidFill>
                  <a:srgbClr val="0070C0"/>
                </a:solidFill>
              </a:rPr>
              <a:t>:</a:t>
            </a:r>
          </a:p>
          <a:p>
            <a:pPr marL="285750" indent="-285750" algn="l" rtl="0" fontAlgn="base">
              <a:buFont typeface="Arial" panose="020B0604020202020204" pitchFamily="34" charset="0"/>
              <a:buChar char="•"/>
            </a:pPr>
            <a:r>
              <a:rPr lang="en-US" dirty="0">
                <a:solidFill>
                  <a:srgbClr val="273239"/>
                </a:solidFill>
              </a:rPr>
              <a:t>Sorting is arranging a group of data in a particular manner - data in an increasing or decreasing manner.</a:t>
            </a:r>
          </a:p>
          <a:p>
            <a:pPr marL="285750" indent="-285750" algn="l" rtl="0" fontAlgn="base">
              <a:buFont typeface="Arial" panose="020B0604020202020204" pitchFamily="34" charset="0"/>
              <a:buChar char="•"/>
            </a:pPr>
            <a:r>
              <a:rPr lang="en-US" dirty="0">
                <a:solidFill>
                  <a:srgbClr val="273239"/>
                </a:solidFill>
              </a:rPr>
              <a:t> Some common problems  : Bubble sort, insertion sort, merge sort, selection sort, and quick sort</a:t>
            </a:r>
          </a:p>
          <a:p>
            <a:pPr marL="285750" indent="-285750" algn="l" rtl="0" fontAlgn="base">
              <a:buFont typeface="Arial" panose="020B0604020202020204" pitchFamily="34" charset="0"/>
              <a:buChar char="•"/>
            </a:pPr>
            <a:endParaRPr lang="en-US" dirty="0">
              <a:solidFill>
                <a:srgbClr val="273239"/>
              </a:solidFill>
            </a:endParaRPr>
          </a:p>
          <a:p>
            <a:pPr algn="l" fontAlgn="base"/>
            <a:r>
              <a:rPr lang="en-US" b="1" dirty="0">
                <a:solidFill>
                  <a:srgbClr val="0070C0"/>
                </a:solidFill>
                <a:hlinkClick r:id="rId4">
                  <a:extLst>
                    <a:ext uri="{A12FA001-AC4F-418D-AE19-62706E023703}">
                      <ahyp:hlinkClr xmlns:ahyp="http://schemas.microsoft.com/office/drawing/2018/hyperlinkcolor" val="tx"/>
                    </a:ext>
                  </a:extLst>
                </a:hlinkClick>
              </a:rPr>
              <a:t>Hashing Algorithm</a:t>
            </a:r>
            <a:r>
              <a:rPr lang="en-US" b="1" dirty="0">
                <a:solidFill>
                  <a:srgbClr val="0070C0"/>
                </a:solidFill>
              </a:rPr>
              <a:t>:</a:t>
            </a:r>
          </a:p>
          <a:p>
            <a:pPr marL="285750" indent="-285750" algn="l" rtl="0" fontAlgn="base">
              <a:buFont typeface="Arial" panose="020B0604020202020204" pitchFamily="34" charset="0"/>
              <a:buChar char="•"/>
            </a:pPr>
            <a:r>
              <a:rPr lang="en-US" dirty="0">
                <a:solidFill>
                  <a:srgbClr val="273239"/>
                </a:solidFill>
              </a:rPr>
              <a:t>Similar to the searching algorithm. Contain an index with a key ID. In hashing, a key is assigned to specific data.</a:t>
            </a:r>
          </a:p>
          <a:p>
            <a:pPr marL="285750" indent="-285750" algn="l" rtl="0" fontAlgn="base">
              <a:buFont typeface="Arial" panose="020B0604020202020204" pitchFamily="34" charset="0"/>
              <a:buChar char="•"/>
            </a:pPr>
            <a:r>
              <a:rPr lang="en-US" dirty="0">
                <a:solidFill>
                  <a:srgbClr val="273239"/>
                </a:solidFill>
              </a:rPr>
              <a:t>Some common problems can be solved through the Hashing Algorithm in password verification</a:t>
            </a:r>
          </a:p>
          <a:p>
            <a:pPr algn="l" rtl="0" fontAlgn="base"/>
            <a:endParaRPr lang="en-US" dirty="0">
              <a:solidFill>
                <a:srgbClr val="273239"/>
              </a:solidFill>
            </a:endParaRPr>
          </a:p>
          <a:p>
            <a:pPr algn="l" fontAlgn="base"/>
            <a:r>
              <a:rPr lang="en-US" b="1" dirty="0">
                <a:solidFill>
                  <a:srgbClr val="0070C0"/>
                </a:solidFill>
              </a:rPr>
              <a:t>7. </a:t>
            </a:r>
            <a:r>
              <a:rPr lang="en-US" b="1" dirty="0">
                <a:solidFill>
                  <a:srgbClr val="0070C0"/>
                </a:solidFill>
                <a:hlinkClick r:id="rId5">
                  <a:extLst>
                    <a:ext uri="{A12FA001-AC4F-418D-AE19-62706E023703}">
                      <ahyp:hlinkClr xmlns:ahyp="http://schemas.microsoft.com/office/drawing/2018/hyperlinkcolor" val="tx"/>
                    </a:ext>
                  </a:extLst>
                </a:hlinkClick>
              </a:rPr>
              <a:t>Divide and Conquer Algorithm</a:t>
            </a:r>
            <a:r>
              <a:rPr lang="en-US" b="1" dirty="0">
                <a:solidFill>
                  <a:srgbClr val="0070C0"/>
                </a:solidFill>
              </a:rPr>
              <a:t>:</a:t>
            </a:r>
          </a:p>
          <a:p>
            <a:pPr marL="285750" indent="-285750" algn="l" rtl="0" fontAlgn="base">
              <a:buFont typeface="Arial" panose="020B0604020202020204" pitchFamily="34" charset="0"/>
              <a:buChar char="•"/>
            </a:pPr>
            <a:r>
              <a:rPr lang="en-US" dirty="0">
                <a:solidFill>
                  <a:srgbClr val="273239"/>
                </a:solidFill>
              </a:rPr>
              <a:t>the idea is to solve the problem in two sections, the first section divides the problem into subproblems of the same type. The second section is to solve the smaller problem independently and then add the combined result to produce the final answer to the problem</a:t>
            </a:r>
          </a:p>
          <a:p>
            <a:pPr marL="285750" indent="-285750" fontAlgn="base">
              <a:buFont typeface="Arial" panose="020B0604020202020204" pitchFamily="34" charset="0"/>
              <a:buChar char="•"/>
            </a:pPr>
            <a:r>
              <a:rPr lang="en-US" dirty="0">
                <a:solidFill>
                  <a:srgbClr val="273239"/>
                </a:solidFill>
              </a:rPr>
              <a:t>3 steps - Breaks a problem into sub-problems, solves a single sub-problem, and merges the solutions to get the final solution. </a:t>
            </a:r>
          </a:p>
          <a:p>
            <a:pPr marL="285750" indent="-285750" algn="l" rtl="0" fontAlgn="base">
              <a:buFont typeface="Arial" panose="020B0604020202020204" pitchFamily="34" charset="0"/>
              <a:buChar char="•"/>
            </a:pPr>
            <a:r>
              <a:rPr lang="en-US" dirty="0">
                <a:solidFill>
                  <a:srgbClr val="273239"/>
                </a:solidFill>
              </a:rPr>
              <a:t>Some common problem :  </a:t>
            </a:r>
            <a:r>
              <a:rPr lang="en-US" dirty="0">
                <a:solidFill>
                  <a:srgbClr val="273239"/>
                </a:solidFill>
                <a:hlinkClick r:id="rId6">
                  <a:extLst>
                    <a:ext uri="{A12FA001-AC4F-418D-AE19-62706E023703}">
                      <ahyp:hlinkClr xmlns:ahyp="http://schemas.microsoft.com/office/drawing/2018/hyperlinkcolor" val="tx"/>
                    </a:ext>
                  </a:extLst>
                </a:hlinkClick>
              </a:rPr>
              <a:t>Binary Search</a:t>
            </a:r>
            <a:r>
              <a:rPr lang="en-US" dirty="0">
                <a:solidFill>
                  <a:srgbClr val="273239"/>
                </a:solidFill>
              </a:rPr>
              <a:t>, </a:t>
            </a:r>
            <a:r>
              <a:rPr lang="en-US" dirty="0">
                <a:solidFill>
                  <a:srgbClr val="273239"/>
                </a:solidFill>
                <a:hlinkClick r:id="rId7">
                  <a:extLst>
                    <a:ext uri="{A12FA001-AC4F-418D-AE19-62706E023703}">
                      <ahyp:hlinkClr xmlns:ahyp="http://schemas.microsoft.com/office/drawing/2018/hyperlinkcolor" val="tx"/>
                    </a:ext>
                  </a:extLst>
                </a:hlinkClick>
              </a:rPr>
              <a:t>Merge Sort</a:t>
            </a:r>
            <a:r>
              <a:rPr lang="en-US" dirty="0">
                <a:solidFill>
                  <a:srgbClr val="273239"/>
                </a:solidFill>
              </a:rPr>
              <a:t>, </a:t>
            </a:r>
            <a:r>
              <a:rPr lang="en-US" dirty="0">
                <a:solidFill>
                  <a:srgbClr val="273239"/>
                </a:solidFill>
                <a:hlinkClick r:id="rId8">
                  <a:extLst>
                    <a:ext uri="{A12FA001-AC4F-418D-AE19-62706E023703}">
                      <ahyp:hlinkClr xmlns:ahyp="http://schemas.microsoft.com/office/drawing/2018/hyperlinkcolor" val="tx"/>
                    </a:ext>
                  </a:extLst>
                </a:hlinkClick>
              </a:rPr>
              <a:t>Quick Sort, </a:t>
            </a:r>
            <a:r>
              <a:rPr lang="en-US" dirty="0">
                <a:solidFill>
                  <a:srgbClr val="273239"/>
                </a:solidFill>
                <a:hlinkClick r:id="rId9">
                  <a:extLst>
                    <a:ext uri="{A12FA001-AC4F-418D-AE19-62706E023703}">
                      <ahyp:hlinkClr xmlns:ahyp="http://schemas.microsoft.com/office/drawing/2018/hyperlinkcolor" val="tx"/>
                    </a:ext>
                  </a:extLst>
                </a:hlinkClick>
              </a:rPr>
              <a:t>Strassen’s Matrix Multiplication</a:t>
            </a:r>
            <a:r>
              <a:rPr lang="en-US" dirty="0">
                <a:solidFill>
                  <a:srgbClr val="273239"/>
                </a:solidFill>
              </a:rPr>
              <a:t>, etc.</a:t>
            </a:r>
          </a:p>
        </p:txBody>
      </p:sp>
    </p:spTree>
    <p:extLst>
      <p:ext uri="{BB962C8B-B14F-4D97-AF65-F5344CB8AC3E}">
        <p14:creationId xmlns:p14="http://schemas.microsoft.com/office/powerpoint/2010/main" val="45926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2320</TotalTime>
  <Words>6654</Words>
  <Application>Microsoft Office PowerPoint</Application>
  <PresentationFormat>Widescreen</PresentationFormat>
  <Paragraphs>518</Paragraphs>
  <Slides>53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Arial</vt:lpstr>
      <vt:lpstr>Calibri</vt:lpstr>
      <vt:lpstr>Calibri Light</vt:lpstr>
      <vt:lpstr>Courier New</vt:lpstr>
      <vt:lpstr>Nunito</vt:lpstr>
      <vt:lpstr>opensans</vt:lpstr>
      <vt:lpstr>Office Theme</vt:lpstr>
      <vt:lpstr>Algorithm Definition Specification and Analysis</vt:lpstr>
      <vt:lpstr>Definition of Algorithm</vt:lpstr>
      <vt:lpstr>Use of the Algorithms</vt:lpstr>
      <vt:lpstr>What is the need for algorithms?</vt:lpstr>
      <vt:lpstr>Characteristics of an Algorithm</vt:lpstr>
      <vt:lpstr>Characteristics of an Algorithm conti…</vt:lpstr>
      <vt:lpstr>Properties of Algorithm</vt:lpstr>
      <vt:lpstr>Types of Algorithms</vt:lpstr>
      <vt:lpstr>Types of Algorithms</vt:lpstr>
      <vt:lpstr>Types of Algorithms Conti…</vt:lpstr>
      <vt:lpstr>Time Complexity</vt:lpstr>
      <vt:lpstr>Asymptotic Notation.. </vt:lpstr>
      <vt:lpstr>Asymptotic Notation.. Big Oh [O()] </vt:lpstr>
      <vt:lpstr>Asymptotic Notation.. Big Oh [O()] </vt:lpstr>
      <vt:lpstr>Asymptotic Notation.. Big Oh [O()] </vt:lpstr>
      <vt:lpstr>Asymptotic Notation.. Big Oh [O()] </vt:lpstr>
      <vt:lpstr>Asymptotic Notation.. Big Oh [O()] </vt:lpstr>
      <vt:lpstr>Asymptotic Notation.. Big Oh [O()] </vt:lpstr>
      <vt:lpstr>Asymptotic Notation.. Big Oh [O()] </vt:lpstr>
      <vt:lpstr>Time Complexity Analysis – Some General Rules</vt:lpstr>
      <vt:lpstr>Time Complexity Analysis – Some General Rules conti..</vt:lpstr>
      <vt:lpstr>Time Complexity Analysis – Some General Rules conti..</vt:lpstr>
      <vt:lpstr>Time Complexity Analysis – Some General Rules  conti..</vt:lpstr>
      <vt:lpstr>Recursion</vt:lpstr>
      <vt:lpstr>Recursion – Factorial - code </vt:lpstr>
      <vt:lpstr>Recursion – Factorial code - Run</vt:lpstr>
      <vt:lpstr>Recursion – Time Complexity analysis [ O () ]</vt:lpstr>
      <vt:lpstr>Recursion – Space Complexity analysis [ O () ]</vt:lpstr>
      <vt:lpstr>Fibonacci Sequence – Recursion and Gotcha</vt:lpstr>
      <vt:lpstr>Fibonacci Sequence – Recursion and Gotcha</vt:lpstr>
      <vt:lpstr>Fibonacci Sequence – Recursion and Gotcha</vt:lpstr>
      <vt:lpstr>Fibonacci Sequence – Time Complexity Analysis</vt:lpstr>
      <vt:lpstr>Fibonacci Sequence – Memoization - Time Complexity Analysis</vt:lpstr>
      <vt:lpstr>Fibonacci Sequence – Memoization – Space Complexity Analysis</vt:lpstr>
      <vt:lpstr>How AI large language models work</vt:lpstr>
      <vt:lpstr>Word vectors</vt:lpstr>
      <vt:lpstr>Word vectors</vt:lpstr>
      <vt:lpstr>Word vectors</vt:lpstr>
      <vt:lpstr>Word meaning depends on context</vt:lpstr>
      <vt:lpstr>Word meaning depends on context</vt:lpstr>
      <vt:lpstr>Transforming word vectors into word predictions</vt:lpstr>
      <vt:lpstr>Transforming word vectors into word predictions</vt:lpstr>
      <vt:lpstr>what happens inside each transformer</vt:lpstr>
      <vt:lpstr>what happens inside each transformer</vt:lpstr>
      <vt:lpstr>what happens inside each transformer</vt:lpstr>
      <vt:lpstr>what happens inside each transformer</vt:lpstr>
      <vt:lpstr>Feed-forward networks reason with vector math</vt:lpstr>
      <vt:lpstr>The attention and feed-forward layers have different jobs</vt:lpstr>
      <vt:lpstr>The attention and feed-forward layers have different jobs</vt:lpstr>
      <vt:lpstr>How language models are trained</vt:lpstr>
      <vt:lpstr>How language models are trained</vt:lpstr>
      <vt:lpstr>How language models are trained</vt:lpstr>
      <vt:lpstr>The surprising performance of GPT-3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naïve string matching algorithm</dc:title>
  <dc:creator>Rama Krishna Prasad Vemana</dc:creator>
  <cp:lastModifiedBy>Rama Krishna Prasad Vemana</cp:lastModifiedBy>
  <cp:revision>147</cp:revision>
  <dcterms:created xsi:type="dcterms:W3CDTF">2023-12-08T03:04:52Z</dcterms:created>
  <dcterms:modified xsi:type="dcterms:W3CDTF">2024-01-03T18:49:38Z</dcterms:modified>
</cp:coreProperties>
</file>